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379"/>
    <a:srgbClr val="EE6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0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7E06-8B76-4669-AF1A-B5158EB14A8A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AAD6E-19C3-468F-A4C1-5B19842B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7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AD6E-19C3-468F-A4C1-5B19842B0B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0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4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6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9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0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1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5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C021390-D827-4A03-9A3C-B81FDC36A8C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1EFDBDA-4286-4472-83BF-A4F0CB685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36" y="72345"/>
            <a:ext cx="10767508" cy="3869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8800" b="1" spc="600" dirty="0" smtClean="0"/>
              <a:t>   </a:t>
            </a:r>
            <a:r>
              <a:rPr lang="ru-RU" sz="8800" b="1" spc="600" dirty="0" smtClean="0">
                <a:solidFill>
                  <a:srgbClr val="EE6612"/>
                </a:solidFill>
              </a:rPr>
              <a:t>волейбол</a:t>
            </a:r>
            <a:endParaRPr lang="ru-RU" sz="8800" b="1" spc="600" dirty="0">
              <a:solidFill>
                <a:srgbClr val="EE661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3989" y="3028950"/>
            <a:ext cx="7891272" cy="10698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</a:rPr>
              <a:t>англ.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ru-RU" sz="3200" b="1" i="1" dirty="0" err="1">
                <a:solidFill>
                  <a:srgbClr val="002060"/>
                </a:solidFill>
              </a:rPr>
              <a:t>volleyball</a:t>
            </a:r>
            <a:r>
              <a:rPr lang="ru-RU" sz="3200" b="1" dirty="0">
                <a:solidFill>
                  <a:srgbClr val="002060"/>
                </a:solidFill>
              </a:rPr>
              <a:t> от </a:t>
            </a:r>
            <a:r>
              <a:rPr lang="ru-RU" sz="3200" b="1" dirty="0" err="1">
                <a:solidFill>
                  <a:srgbClr val="002060"/>
                </a:solidFill>
              </a:rPr>
              <a:t>volley</a:t>
            </a:r>
            <a:r>
              <a:rPr lang="ru-RU" sz="3200" b="1" dirty="0">
                <a:solidFill>
                  <a:srgbClr val="002060"/>
                </a:solidFill>
              </a:rPr>
              <a:t> — «удар с лёта» и </a:t>
            </a:r>
            <a:r>
              <a:rPr lang="ru-RU" sz="3200" b="1" dirty="0" err="1">
                <a:solidFill>
                  <a:srgbClr val="002060"/>
                </a:solidFill>
              </a:rPr>
              <a:t>ball</a:t>
            </a:r>
            <a:r>
              <a:rPr lang="ru-RU" sz="3200" b="1" dirty="0">
                <a:solidFill>
                  <a:srgbClr val="002060"/>
                </a:solidFill>
              </a:rPr>
              <a:t> — «мяч»)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4" y="3941512"/>
            <a:ext cx="2438400" cy="2190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71450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194" y="4650217"/>
            <a:ext cx="1640396" cy="1929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33" y="4650217"/>
            <a:ext cx="6291681" cy="21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286691"/>
            <a:ext cx="5647765" cy="3614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04" y="286691"/>
            <a:ext cx="3974413" cy="2715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99640" y="3040980"/>
            <a:ext cx="3359278" cy="36915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3035" y="4347882"/>
            <a:ext cx="5579095" cy="2384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8778" y="4494731"/>
            <a:ext cx="3667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cs typeface="Aharoni" panose="02010803020104030203" pitchFamily="2" charset="-79"/>
              </a:rPr>
              <a:t>Волейбол</a:t>
            </a:r>
            <a:r>
              <a:rPr lang="ru-RU" u="sng" dirty="0" smtClean="0">
                <a:cs typeface="Aharoni" panose="02010803020104030203" pitchFamily="2" charset="-79"/>
              </a:rPr>
              <a:t>-</a:t>
            </a:r>
            <a:endParaRPr lang="ru-RU" u="sng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1649506"/>
            <a:ext cx="10751730" cy="45226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40379"/>
                </a:solidFill>
              </a:rPr>
              <a:t>вид спорта, </a:t>
            </a:r>
            <a:r>
              <a:rPr lang="ru-RU" sz="3200" b="1" dirty="0" smtClean="0">
                <a:solidFill>
                  <a:srgbClr val="440379"/>
                </a:solidFill>
              </a:rPr>
              <a:t>командная                                                            </a:t>
            </a:r>
            <a:r>
              <a:rPr lang="ru-RU" sz="3200" b="1" dirty="0">
                <a:solidFill>
                  <a:srgbClr val="440379"/>
                </a:solidFill>
              </a:rPr>
              <a:t>спортивная игра, в процессе которой две команды соревнуются на специальной </a:t>
            </a:r>
            <a:r>
              <a:rPr lang="ru-RU" sz="3200" b="1" dirty="0" smtClean="0">
                <a:solidFill>
                  <a:srgbClr val="440379"/>
                </a:solidFill>
              </a:rPr>
              <a:t>площадке</a:t>
            </a:r>
            <a:r>
              <a:rPr lang="ru-RU" sz="3200" b="1" dirty="0">
                <a:solidFill>
                  <a:srgbClr val="440379"/>
                </a:solidFill>
              </a:rPr>
              <a:t>, разделённой </a:t>
            </a:r>
            <a:r>
              <a:rPr lang="ru-RU" sz="3200" b="1" dirty="0" smtClean="0">
                <a:solidFill>
                  <a:srgbClr val="440379"/>
                </a:solidFill>
              </a:rPr>
              <a:t>сеткой. Цель </a:t>
            </a:r>
            <a:r>
              <a:rPr lang="ru-RU" sz="3200" b="1" dirty="0">
                <a:solidFill>
                  <a:srgbClr val="440379"/>
                </a:solidFill>
              </a:rPr>
              <a:t>игры — атакующим ударом добить мяч </a:t>
            </a:r>
            <a:r>
              <a:rPr lang="ru-RU" sz="3200" b="1" i="1" dirty="0">
                <a:solidFill>
                  <a:srgbClr val="440379"/>
                </a:solidFill>
              </a:rPr>
              <a:t>до пола</a:t>
            </a:r>
            <a:r>
              <a:rPr lang="ru-RU" sz="3200" b="1" dirty="0">
                <a:solidFill>
                  <a:srgbClr val="440379"/>
                </a:solidFill>
              </a:rPr>
              <a:t>, то есть до игровой поверхности площадки половины противника, или заставить его ошибиться</a:t>
            </a:r>
            <a:r>
              <a:rPr lang="ru-RU" sz="3600" b="1" dirty="0">
                <a:solidFill>
                  <a:srgbClr val="440379"/>
                </a:solidFill>
              </a:rPr>
              <a:t>.</a:t>
            </a:r>
            <a:endParaRPr lang="ru-RU" sz="3600" b="1" dirty="0" smtClean="0">
              <a:solidFill>
                <a:srgbClr val="440379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59" y="84516"/>
            <a:ext cx="4088155" cy="2067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36" y="4464425"/>
            <a:ext cx="3595877" cy="2393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884" y="4702957"/>
            <a:ext cx="2217331" cy="2025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201" y="4870744"/>
            <a:ext cx="2857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7" y="45757"/>
            <a:ext cx="5678369" cy="4185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 время игры на поле </a:t>
            </a:r>
            <a:r>
              <a:rPr lang="ru-RU" dirty="0" err="1" smtClean="0"/>
              <a:t>находяться</a:t>
            </a:r>
            <a:r>
              <a:rPr lang="ru-RU" dirty="0" smtClean="0"/>
              <a:t> 12 </a:t>
            </a:r>
            <a:r>
              <a:rPr lang="ru-RU" dirty="0" err="1" smtClean="0"/>
              <a:t>челове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cap="none" dirty="0" smtClean="0">
                <a:solidFill>
                  <a:srgbClr val="C00000"/>
                </a:solidFill>
              </a:rPr>
              <a:t>Каждая из двух команд может иметь в составе до 14 игроков, на поле находятся только 6.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4181" y="4759325"/>
            <a:ext cx="2297819" cy="2098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42" y="335960"/>
            <a:ext cx="4771434" cy="3895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542" y="4547416"/>
            <a:ext cx="2853175" cy="2310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838" y="3060947"/>
            <a:ext cx="3203512" cy="2340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47416"/>
            <a:ext cx="3423374" cy="22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03" y="0"/>
            <a:ext cx="10680249" cy="968188"/>
          </a:xfrm>
        </p:spPr>
        <p:txBody>
          <a:bodyPr>
            <a:normAutofit/>
          </a:bodyPr>
          <a:lstStyle/>
          <a:p>
            <a:r>
              <a:rPr lang="ru-RU" u="sng" cap="none" dirty="0" smtClean="0"/>
              <a:t>Немного о правилах</a:t>
            </a:r>
            <a:r>
              <a:rPr lang="ru-RU" u="sng" dirty="0" smtClean="0"/>
              <a:t>:</a:t>
            </a:r>
            <a:endParaRPr lang="ru-RU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7504" y="4597960"/>
            <a:ext cx="2474496" cy="22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4503" y="797915"/>
            <a:ext cx="9251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Игра начинается вводом мяча в игру согласно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жребию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r>
              <a:rPr lang="ru-RU" sz="2800" dirty="0" smtClean="0">
                <a:effectLst/>
              </a:rPr>
              <a:t> После ввода мяча в игру подачей и успешного розыгрыша подача переходит к той команде, которая выиграла очко. Площадка по количеству игроков условно разделена на 6 зон. После каждого перехода право подачи переходит от одной команды к другой в результате розыгрыша очка, игроки перемещаются в следующую зону по часовой стрелке.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83" y="310841"/>
            <a:ext cx="2584357" cy="4031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65" y="4342438"/>
            <a:ext cx="3023887" cy="2405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448" y="4368646"/>
            <a:ext cx="3620328" cy="23652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03" y="4825449"/>
            <a:ext cx="1984014" cy="19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5" y="0"/>
            <a:ext cx="10841378" cy="968188"/>
          </a:xfrm>
        </p:spPr>
        <p:txBody>
          <a:bodyPr>
            <a:normAutofit/>
          </a:bodyPr>
          <a:lstStyle/>
          <a:p>
            <a:endParaRPr lang="ru-RU" sz="3600" u="sng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968188"/>
            <a:ext cx="10984813" cy="566087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72988"/>
            <a:ext cx="5791200" cy="8039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61" y="-502024"/>
            <a:ext cx="7332453" cy="73600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91199" y="394447"/>
            <a:ext cx="7261413" cy="7709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 чем говорят жесты судьи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320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37176" cy="6953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079" y="4992462"/>
            <a:ext cx="2042337" cy="1865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621" y="484632"/>
            <a:ext cx="3800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1318"/>
            <a:ext cx="5809128" cy="7539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28" y="-1255059"/>
            <a:ext cx="6388967" cy="81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9" y="0"/>
            <a:ext cx="7661335" cy="699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cap="none" dirty="0" smtClean="0"/>
              <a:t>Полосы на поле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25" y="5068065"/>
            <a:ext cx="1959782" cy="17899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80613" y="251013"/>
            <a:ext cx="3176281" cy="4374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Длина поля 18м. Ширина 9м.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282" y="699246"/>
            <a:ext cx="8863759" cy="61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719"/>
            <a:ext cx="10040471" cy="3699982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/>
              <a:t/>
            </a:r>
            <a:br>
              <a:rPr lang="ru-RU" sz="3100" u="sng" dirty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/>
              <a:t/>
            </a:r>
            <a:br>
              <a:rPr lang="ru-RU" sz="3100" u="sng" dirty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/>
              <a:t/>
            </a:r>
            <a:br>
              <a:rPr lang="ru-RU" sz="3100" u="sng" dirty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>Рекорды: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-</a:t>
            </a:r>
            <a:r>
              <a:rPr lang="ru-RU" sz="2400" cap="none" dirty="0" smtClean="0"/>
              <a:t>Рекорд посещаемости волейбольного матча был установлен 19 июля 1983 года — за товарищеской игрой сборных </a:t>
            </a:r>
            <a:r>
              <a:rPr lang="ru-RU" sz="2400" cap="none" dirty="0"/>
              <a:t>Б</a:t>
            </a:r>
            <a:r>
              <a:rPr lang="ru-RU" sz="2400" cap="none" dirty="0" smtClean="0"/>
              <a:t>разилии и СССР на знаменитом футбольном стадионе «</a:t>
            </a:r>
            <a:r>
              <a:rPr lang="ru-RU" sz="2400" cap="none" dirty="0" err="1"/>
              <a:t>М</a:t>
            </a:r>
            <a:r>
              <a:rPr lang="ru-RU" sz="2400" cap="none" dirty="0" err="1" smtClean="0"/>
              <a:t>аракана</a:t>
            </a:r>
            <a:r>
              <a:rPr lang="ru-RU" sz="2400" cap="none" dirty="0" smtClean="0"/>
              <a:t>» наблюдали 96 500 зрителей.</a:t>
            </a:r>
            <a:br>
              <a:rPr lang="ru-RU" sz="2400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-Самый крупный счёт 25:0 в партии впервые был зафиксирован на клубном уровне 13 октября 2009 года в </a:t>
            </a:r>
            <a:r>
              <a:rPr lang="ru-RU" sz="2400" cap="none" dirty="0" err="1"/>
              <a:t>У</a:t>
            </a:r>
            <a:r>
              <a:rPr lang="ru-RU" sz="2400" cap="none" dirty="0" err="1" smtClean="0"/>
              <a:t>лан-удэ</a:t>
            </a:r>
            <a:r>
              <a:rPr lang="ru-RU" sz="2400" cap="none" dirty="0" smtClean="0"/>
              <a:t> в матче чемпионата </a:t>
            </a:r>
            <a:r>
              <a:rPr lang="ru-RU" sz="2400" cap="none" dirty="0"/>
              <a:t> </a:t>
            </a:r>
            <a:r>
              <a:rPr lang="ru-RU" sz="2400" cap="none" dirty="0" smtClean="0"/>
              <a:t>России среди команд высшей лиги «А» между «</a:t>
            </a:r>
            <a:r>
              <a:rPr lang="ru-RU" sz="2400" cap="none" dirty="0" err="1"/>
              <a:t>Х</a:t>
            </a:r>
            <a:r>
              <a:rPr lang="ru-RU" sz="2400" cap="none" dirty="0" err="1" smtClean="0"/>
              <a:t>ара</a:t>
            </a:r>
            <a:r>
              <a:rPr lang="ru-RU" sz="2400" cap="none" dirty="0" smtClean="0"/>
              <a:t> </a:t>
            </a:r>
            <a:r>
              <a:rPr lang="ru-RU" sz="2400" cap="none" dirty="0" err="1" smtClean="0"/>
              <a:t>морином</a:t>
            </a:r>
            <a:r>
              <a:rPr lang="ru-RU" sz="2400" cap="none" dirty="0" smtClean="0"/>
              <a:t>» и Читинской «</a:t>
            </a:r>
            <a:r>
              <a:rPr lang="ru-RU" sz="2400" cap="none" dirty="0" err="1" smtClean="0"/>
              <a:t>забайкалкой</a:t>
            </a:r>
            <a:r>
              <a:rPr lang="ru-RU" sz="2400" cap="none" dirty="0" smtClean="0"/>
              <a:t>». Результат игры — 3:0 (25:12, </a:t>
            </a:r>
            <a:r>
              <a:rPr lang="ru-RU" sz="2400" b="1" u="sng" cap="none" dirty="0" smtClean="0"/>
              <a:t>25:0</a:t>
            </a:r>
            <a:r>
              <a:rPr lang="ru-RU" sz="2400" cap="none" dirty="0" smtClean="0"/>
              <a:t>, 25:16)</a:t>
            </a:r>
            <a:br>
              <a:rPr lang="ru-RU" sz="2400" cap="none" dirty="0" smtClean="0"/>
            </a:br>
            <a:r>
              <a:rPr lang="ru-RU" sz="2400" cap="none" dirty="0" smtClean="0"/>
              <a:t> </a:t>
            </a:r>
            <a:br>
              <a:rPr lang="ru-RU" sz="2400" cap="none" dirty="0" smtClean="0"/>
            </a:br>
            <a:r>
              <a:rPr lang="ru-RU" sz="2400" cap="none" dirty="0" smtClean="0"/>
              <a:t>-Рекорд по наибольшей продолжительности партии по новым правилам установили в 2013 году в рамках мужского чемпионата южной </a:t>
            </a:r>
            <a:r>
              <a:rPr lang="ru-RU" sz="2400" cap="none" dirty="0"/>
              <a:t>К</a:t>
            </a:r>
            <a:r>
              <a:rPr lang="ru-RU" sz="2400" cap="none" dirty="0" smtClean="0"/>
              <a:t>ореи «</a:t>
            </a:r>
            <a:r>
              <a:rPr lang="ru-RU" sz="2400" cap="none" dirty="0" err="1"/>
              <a:t>К</a:t>
            </a:r>
            <a:r>
              <a:rPr lang="ru-RU" sz="2400" cap="none" dirty="0" err="1" smtClean="0"/>
              <a:t>ореан</a:t>
            </a:r>
            <a:r>
              <a:rPr lang="ru-RU" sz="2400" cap="none" dirty="0" smtClean="0"/>
              <a:t> </a:t>
            </a:r>
            <a:r>
              <a:rPr lang="ru-RU" sz="2400" cap="none" dirty="0" err="1"/>
              <a:t>А</a:t>
            </a:r>
            <a:r>
              <a:rPr lang="ru-RU" sz="2400" cap="none" dirty="0" err="1" smtClean="0"/>
              <a:t>йр</a:t>
            </a:r>
            <a:r>
              <a:rPr lang="ru-RU" sz="2400" cap="none" dirty="0" smtClean="0"/>
              <a:t> </a:t>
            </a:r>
            <a:r>
              <a:rPr lang="ru-RU" sz="2400" cap="none" dirty="0" err="1"/>
              <a:t>Д</a:t>
            </a:r>
            <a:r>
              <a:rPr lang="ru-RU" sz="2400" cap="none" dirty="0" err="1" smtClean="0"/>
              <a:t>жамбос</a:t>
            </a:r>
            <a:r>
              <a:rPr lang="ru-RU" sz="2400" cap="none" dirty="0" smtClean="0"/>
              <a:t>» (</a:t>
            </a:r>
            <a:r>
              <a:rPr lang="ru-RU" sz="2400" cap="none" dirty="0"/>
              <a:t>И</a:t>
            </a:r>
            <a:r>
              <a:rPr lang="ru-RU" sz="2400" cap="none" dirty="0" smtClean="0"/>
              <a:t>нчхон) и «</a:t>
            </a:r>
            <a:r>
              <a:rPr lang="ru-RU" sz="2400" cap="none" dirty="0"/>
              <a:t>Р</a:t>
            </a:r>
            <a:r>
              <a:rPr lang="ru-RU" sz="2400" cap="none" dirty="0" smtClean="0"/>
              <a:t>аш </a:t>
            </a:r>
            <a:r>
              <a:rPr lang="ru-RU" sz="2400" cap="none" dirty="0"/>
              <a:t>Э</a:t>
            </a:r>
            <a:r>
              <a:rPr lang="ru-RU" sz="2400" cap="none" dirty="0" smtClean="0"/>
              <a:t>нд </a:t>
            </a:r>
            <a:r>
              <a:rPr lang="ru-RU" sz="2400" cap="none" dirty="0"/>
              <a:t>К</a:t>
            </a:r>
            <a:r>
              <a:rPr lang="ru-RU" sz="2400" cap="none" dirty="0" smtClean="0"/>
              <a:t>эш» (</a:t>
            </a:r>
            <a:r>
              <a:rPr lang="ru-RU" sz="2400" cap="none" dirty="0" err="1"/>
              <a:t>А</a:t>
            </a:r>
            <a:r>
              <a:rPr lang="ru-RU" sz="2400" cap="none" dirty="0" err="1" smtClean="0"/>
              <a:t>нсан</a:t>
            </a:r>
            <a:r>
              <a:rPr lang="ru-RU" sz="2400" cap="none" dirty="0" smtClean="0"/>
              <a:t>) — третий сет этого матча длился 48 минут и завершился со счётом 56:54 в пользу «</a:t>
            </a:r>
            <a:r>
              <a:rPr lang="ru-RU" sz="2400" cap="none" dirty="0" err="1"/>
              <a:t>Д</a:t>
            </a:r>
            <a:r>
              <a:rPr lang="ru-RU" sz="2400" cap="none" dirty="0" err="1" smtClean="0"/>
              <a:t>жамбос</a:t>
            </a:r>
            <a:r>
              <a:rPr lang="ru-RU" sz="2400" cap="none" dirty="0" smtClean="0"/>
              <a:t>»</a:t>
            </a:r>
            <a:br>
              <a:rPr lang="ru-RU" sz="2400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-Мировым рекордом по результативности обладает кубинский диагональный </a:t>
            </a:r>
            <a:r>
              <a:rPr lang="ru-RU" sz="2400" cap="none" dirty="0"/>
              <a:t>Л</a:t>
            </a:r>
            <a:r>
              <a:rPr lang="ru-RU" sz="2400" cap="none" dirty="0" smtClean="0"/>
              <a:t>еонардо </a:t>
            </a:r>
            <a:r>
              <a:rPr lang="ru-RU" sz="2400" cap="none" dirty="0" err="1"/>
              <a:t>Л</a:t>
            </a:r>
            <a:r>
              <a:rPr lang="ru-RU" sz="2400" cap="none" dirty="0" err="1" smtClean="0"/>
              <a:t>ейва</a:t>
            </a:r>
            <a:r>
              <a:rPr lang="ru-RU" sz="2400" cap="none" dirty="0" smtClean="0"/>
              <a:t>, который в матче между южнокорейским клубом «</a:t>
            </a:r>
            <a:r>
              <a:rPr lang="ru-RU" sz="2400" cap="none" dirty="0"/>
              <a:t>С</a:t>
            </a:r>
            <a:r>
              <a:rPr lang="ru-RU" sz="2400" cap="none" dirty="0" smtClean="0"/>
              <a:t>амсунг </a:t>
            </a:r>
            <a:r>
              <a:rPr lang="ru-RU" sz="2400" cap="none" dirty="0" err="1"/>
              <a:t>Ф</a:t>
            </a:r>
            <a:r>
              <a:rPr lang="ru-RU" sz="2400" cap="none" dirty="0" err="1" smtClean="0"/>
              <a:t>айр</a:t>
            </a:r>
            <a:r>
              <a:rPr lang="ru-RU" sz="2400" cap="none" dirty="0" smtClean="0"/>
              <a:t> </a:t>
            </a:r>
            <a:r>
              <a:rPr lang="ru-RU" sz="2400" cap="none" dirty="0" err="1"/>
              <a:t>Б</a:t>
            </a:r>
            <a:r>
              <a:rPr lang="ru-RU" sz="2400" cap="none" dirty="0" err="1" smtClean="0"/>
              <a:t>люфэнгс</a:t>
            </a:r>
            <a:r>
              <a:rPr lang="ru-RU" sz="2400" cap="none" dirty="0" smtClean="0"/>
              <a:t>» и японским «</a:t>
            </a:r>
            <a:r>
              <a:rPr lang="ru-RU" sz="2400" cap="none" dirty="0" err="1"/>
              <a:t>С</a:t>
            </a:r>
            <a:r>
              <a:rPr lang="ru-RU" sz="2400" cap="none" dirty="0" err="1" smtClean="0"/>
              <a:t>акаи</a:t>
            </a:r>
            <a:r>
              <a:rPr lang="ru-RU" sz="2400" cap="none" dirty="0" smtClean="0"/>
              <a:t> </a:t>
            </a:r>
            <a:r>
              <a:rPr lang="ru-RU" sz="2400" cap="none" dirty="0" err="1"/>
              <a:t>Б</a:t>
            </a:r>
            <a:r>
              <a:rPr lang="ru-RU" sz="2400" cap="none" dirty="0" err="1" smtClean="0"/>
              <a:t>лэйзерс</a:t>
            </a:r>
            <a:r>
              <a:rPr lang="ru-RU" sz="2400" cap="none" dirty="0" smtClean="0"/>
              <a:t>» набрал 59 очков.</a:t>
            </a:r>
            <a:br>
              <a:rPr lang="ru-RU" sz="2400" cap="none" dirty="0" smtClean="0"/>
            </a:br>
            <a:endParaRPr lang="ru-RU" sz="2400" cap="none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4799" y="4540692"/>
            <a:ext cx="2537199" cy="2317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69" y="71719"/>
            <a:ext cx="2151529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</TotalTime>
  <Words>127</Words>
  <Application>Microsoft Office PowerPoint</Application>
  <PresentationFormat>Широкоэкранный</PresentationFormat>
  <Paragraphs>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Calibri</vt:lpstr>
      <vt:lpstr>Cambria</vt:lpstr>
      <vt:lpstr>Rockwell</vt:lpstr>
      <vt:lpstr>Rockwell Condensed</vt:lpstr>
      <vt:lpstr>Wingdings</vt:lpstr>
      <vt:lpstr>Дерево</vt:lpstr>
      <vt:lpstr>   волейбол</vt:lpstr>
      <vt:lpstr>Волейбол-</vt:lpstr>
      <vt:lpstr>Во время игры на поле находяться 12 челове                        Каждая из двух команд может иметь в составе до 14 игроков, на поле находятся только 6.                             б</vt:lpstr>
      <vt:lpstr>Немного о правилах:</vt:lpstr>
      <vt:lpstr>Презентация PowerPoint</vt:lpstr>
      <vt:lpstr>Презентация PowerPoint</vt:lpstr>
      <vt:lpstr>Презентация PowerPoint</vt:lpstr>
      <vt:lpstr>«Полосы на поле»</vt:lpstr>
      <vt:lpstr>       Рекорды: -Рекорд посещаемости волейбольного матча был установлен 19 июля 1983 года — за товарищеской игрой сборных Бразилии и СССР на знаменитом футбольном стадионе «Маракана» наблюдали 96 500 зрителей.  -Самый крупный счёт 25:0 в партии впервые был зафиксирован на клубном уровне 13 октября 2009 года в Улан-удэ в матче чемпионата  России среди команд высшей лиги «А» между «Хара морином» и Читинской «забайкалкой». Результат игры — 3:0 (25:12, 25:0, 25:16)   -Рекорд по наибольшей продолжительности партии по новым правилам установили в 2013 году в рамках мужского чемпионата южной Кореи «Кореан Айр Джамбос» (Инчхон) и «Раш Энд Кэш» (Ансан) — третий сет этого матча длился 48 минут и завершился со счётом 56:54 в пользу «Джамбос»  -Мировым рекордом по результативности обладает кубинский диагональный Леонардо Лейва, который в матче между южнокорейским клубом «Самсунг Файр Блюфэнгс» и японским «Сакаи Блэйзерс» набрал 59 очков. </vt:lpstr>
      <vt:lpstr>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волейбол</dc:title>
  <dc:creator>Домашний</dc:creator>
  <cp:lastModifiedBy>Домашний</cp:lastModifiedBy>
  <cp:revision>24</cp:revision>
  <dcterms:created xsi:type="dcterms:W3CDTF">2015-10-17T14:17:01Z</dcterms:created>
  <dcterms:modified xsi:type="dcterms:W3CDTF">2015-10-23T16:23:45Z</dcterms:modified>
</cp:coreProperties>
</file>