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110" d="100"/>
          <a:sy n="110" d="100"/>
        </p:scale>
        <p:origin x="163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28.10.2015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2%D0%BE%D0%BB%D0%B5%D0%B9%D0%B1%D0%BE%D0%BB%D1%8C%D0%BD%D0%B0%D1%8F_%D0%BF%D0%BB%D0%BE%D1%89%D0%B0%D0%B4%D0%BA%D0%B0" TargetMode="External"/><Relationship Id="rId2" Type="http://schemas.openxmlformats.org/officeDocument/2006/relationships/hyperlink" Target="https://ru.wikipedia.org/wiki/%D0%A1%D0%BF%D0%BE%D1%80%D1%82" TargetMode="External"/><Relationship Id="rId1" Type="http://schemas.openxmlformats.org/officeDocument/2006/relationships/slideLayout" Target="../slideLayouts/slideLayout2.xml"/><Relationship Id="rId5" Type="http://schemas.openxmlformats.org/officeDocument/2006/relationships/hyperlink" Target="https://ru.wikipedia.org/wiki/%D0%92%D0%BE%D0%BB%D0%B5%D0%B9%D0%B1%D0%BE%D0%BB%D1%8C%D0%BD%D1%8B%D0%B9_%D0%BC%D1%8F%D1%87" TargetMode="External"/><Relationship Id="rId4" Type="http://schemas.openxmlformats.org/officeDocument/2006/relationships/hyperlink" Target="https://ru.wikipedia.org/w/index.php?title=%D0%A1%D0%B5%D1%82%D0%BA%D0%B0_(%D1%81%D0%BF%D0%BE%D1%80%D1%82%D0%B8%D0%B2%D0%BD%D0%B0%D1%8F)&amp;action=edit&amp;redlink=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ru.wikipedia.org/wiki/%D0%92%D0%BE%D0%BB%D0%B5%D0%B9%D0%B1%D0%BE%D0%BB%D1%8C%D0%BD%D1%8B%D0%B9_%D0%BC%D1%8F%D1%87" TargetMode="External"/><Relationship Id="rId2" Type="http://schemas.openxmlformats.org/officeDocument/2006/relationships/hyperlink" Target="https://ru.wikipedia.org/wiki/%D0%92%D0%BE%D0%BB%D0%B5%D0%B9%D0%B1%D0%BE%D0%BB%D1%8C%D0%BD%D0%B0%D1%8F_%D0%BF%D0%BB%D0%BE%D1%89%D0%B0%D0%B4%D0%BA%D0%B0"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hyperlink" Target="https://ru.wikipedia.org/wiki/%D0%92%D0%BE%D0%BB%D0%B5%D0%B9%D0%B1%D0%BE%D0%B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ru.wikipedia.org/wiki/%D0%92%D0%BE%D0%BB%D0%B5%D0%B9%D0%B1%D0%BE%D0%BB"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764704"/>
            <a:ext cx="7851648" cy="864096"/>
          </a:xfrm>
        </p:spPr>
        <p:txBody>
          <a:bodyPr>
            <a:normAutofit fontScale="90000"/>
          </a:bodyPr>
          <a:lstStyle/>
          <a:p>
            <a:pPr algn="l"/>
            <a:r>
              <a:rPr lang="ru-RU" sz="7200"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В</a:t>
            </a:r>
            <a:r>
              <a:rPr lang="ru-RU" sz="7200"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олейбол</a:t>
            </a:r>
            <a:r>
              <a:rPr lang="ru-RU"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 </a:t>
            </a:r>
            <a:endParaRPr lang="ru-RU"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endParaRPr>
          </a:p>
        </p:txBody>
      </p:sp>
      <p:sp>
        <p:nvSpPr>
          <p:cNvPr id="3" name="Подзаголовок 2"/>
          <p:cNvSpPr>
            <a:spLocks noGrp="1"/>
          </p:cNvSpPr>
          <p:nvPr>
            <p:ph type="subTitle" idx="1"/>
          </p:nvPr>
        </p:nvSpPr>
        <p:spPr>
          <a:xfrm>
            <a:off x="1289304" y="5000636"/>
            <a:ext cx="7854696" cy="1752600"/>
          </a:xfrm>
        </p:spPr>
        <p:txBody>
          <a:bodyPr>
            <a:normAutofit fontScale="92500" lnSpcReduction="10000"/>
          </a:bodyPr>
          <a:lstStyle/>
          <a:p>
            <a:r>
              <a:rPr lang="ru-RU" dirty="0" smtClean="0">
                <a:ln>
                  <a:solidFill>
                    <a:schemeClr val="accent5">
                      <a:lumMod val="50000"/>
                    </a:schemeClr>
                  </a:solidFill>
                </a:ln>
              </a:rPr>
              <a:t>Выполнила</a:t>
            </a:r>
          </a:p>
          <a:p>
            <a:r>
              <a:rPr lang="ru-RU" dirty="0" smtClean="0">
                <a:ln>
                  <a:solidFill>
                    <a:schemeClr val="accent5">
                      <a:lumMod val="50000"/>
                    </a:schemeClr>
                  </a:solidFill>
                </a:ln>
              </a:rPr>
              <a:t> ученица</a:t>
            </a:r>
          </a:p>
          <a:p>
            <a:r>
              <a:rPr lang="ru-RU" dirty="0" smtClean="0">
                <a:ln>
                  <a:solidFill>
                    <a:schemeClr val="accent5">
                      <a:lumMod val="50000"/>
                    </a:schemeClr>
                  </a:solidFill>
                </a:ln>
              </a:rPr>
              <a:t> 9б класса</a:t>
            </a:r>
          </a:p>
          <a:p>
            <a:r>
              <a:rPr lang="ru-RU" dirty="0" smtClean="0">
                <a:ln>
                  <a:solidFill>
                    <a:schemeClr val="accent5">
                      <a:lumMod val="50000"/>
                    </a:schemeClr>
                  </a:solidFill>
                </a:ln>
              </a:rPr>
              <a:t> </a:t>
            </a:r>
            <a:r>
              <a:rPr lang="ru-RU" dirty="0" err="1" smtClean="0">
                <a:ln>
                  <a:solidFill>
                    <a:schemeClr val="accent5">
                      <a:lumMod val="50000"/>
                    </a:schemeClr>
                  </a:solidFill>
                </a:ln>
              </a:rPr>
              <a:t>Сюнина</a:t>
            </a:r>
            <a:r>
              <a:rPr lang="ru-RU" dirty="0" smtClean="0">
                <a:ln>
                  <a:solidFill>
                    <a:schemeClr val="accent5">
                      <a:lumMod val="50000"/>
                    </a:schemeClr>
                  </a:solidFill>
                </a:ln>
              </a:rPr>
              <a:t> Анна  </a:t>
            </a:r>
            <a:endParaRPr lang="ru-RU" dirty="0">
              <a:ln>
                <a:solidFill>
                  <a:schemeClr val="accent5">
                    <a:lumMod val="50000"/>
                  </a:schemeClr>
                </a:solidFill>
              </a:ln>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half" idx="1"/>
          </p:nvPr>
        </p:nvSpPr>
        <p:spPr/>
        <p:txBody>
          <a:bodyPr/>
          <a:lstStyle/>
          <a:p>
            <a:endParaRPr lang="ru-RU" dirty="0"/>
          </a:p>
        </p:txBody>
      </p:sp>
      <p:sp>
        <p:nvSpPr>
          <p:cNvPr id="5" name="Прямоугольник 4"/>
          <p:cNvSpPr/>
          <p:nvPr/>
        </p:nvSpPr>
        <p:spPr>
          <a:xfrm>
            <a:off x="500034" y="1571612"/>
            <a:ext cx="8214970" cy="3357586"/>
          </a:xfrm>
          <a:prstGeom prst="rect">
            <a:avLst/>
          </a:prstGeom>
          <a:noFill/>
        </p:spPr>
        <p:txBody>
          <a:bodyPr wrap="none" lIns="91440" tIns="45720" rIns="91440" bIns="45720">
            <a:prstTxWarp prst="textArch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 </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Что такое волейбол ?</a:t>
            </a:r>
            <a:endParaRPr lang="ru-RU" dirty="0"/>
          </a:p>
        </p:txBody>
      </p:sp>
      <p:sp>
        <p:nvSpPr>
          <p:cNvPr id="3" name="Содержимое 2"/>
          <p:cNvSpPr>
            <a:spLocks noGrp="1"/>
          </p:cNvSpPr>
          <p:nvPr>
            <p:ph idx="1"/>
          </p:nvPr>
        </p:nvSpPr>
        <p:spPr/>
        <p:txBody>
          <a:bodyPr>
            <a:normAutofit/>
          </a:bodyPr>
          <a:lstStyle/>
          <a:p>
            <a:r>
              <a:rPr lang="ru-RU" b="1" i="1" dirty="0" smtClean="0"/>
              <a:t>Волейбол</a:t>
            </a:r>
            <a:r>
              <a:rPr lang="ru-RU" i="1" dirty="0" smtClean="0"/>
              <a:t> </a:t>
            </a:r>
            <a:r>
              <a:rPr lang="ru-RU" dirty="0" smtClean="0"/>
              <a:t>— вид </a:t>
            </a:r>
            <a:r>
              <a:rPr lang="ru-RU" dirty="0" smtClean="0">
                <a:hlinkClick r:id="rId2" tooltip="Спорт"/>
              </a:rPr>
              <a:t>спорта</a:t>
            </a:r>
            <a:r>
              <a:rPr lang="ru-RU" dirty="0" smtClean="0"/>
              <a:t>, командная спортивная игра, в процессе которой две команды соревнуются на специальной </a:t>
            </a:r>
            <a:r>
              <a:rPr lang="ru-RU" dirty="0" smtClean="0">
                <a:hlinkClick r:id="rId3" tooltip="Волейбольная площадка"/>
              </a:rPr>
              <a:t>площадке</a:t>
            </a:r>
            <a:r>
              <a:rPr lang="ru-RU" dirty="0" smtClean="0"/>
              <a:t>, разделённой </a:t>
            </a:r>
            <a:r>
              <a:rPr lang="ru-RU" dirty="0" smtClean="0">
                <a:hlinkClick r:id="rId4" tooltip="Сетка (спортивная) (страница отсутствует)"/>
              </a:rPr>
              <a:t>сеткой</a:t>
            </a:r>
            <a:r>
              <a:rPr lang="ru-RU" dirty="0" smtClean="0"/>
              <a:t>, стремясь направить </a:t>
            </a:r>
            <a:r>
              <a:rPr lang="ru-RU" dirty="0" smtClean="0">
                <a:hlinkClick r:id="rId5" tooltip="Волейбольный мяч"/>
              </a:rPr>
              <a:t>мяч</a:t>
            </a:r>
            <a:r>
              <a:rPr lang="ru-RU" dirty="0" smtClean="0"/>
              <a:t> на сторону соперника таким образом, чтобы он приземлился на площадке противника, либо чтобы игрок защищающейся команды допустил ошибку. При этом для организации атаки игрокам одной команды разрешается не более трёх касаний мяча подряд.</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704104"/>
          </a:xfrm>
        </p:spPr>
        <p:txBody>
          <a:bodyPr>
            <a:normAutofit fontScale="90000"/>
          </a:bodyPr>
          <a:lstStyle/>
          <a:p>
            <a:r>
              <a:rPr lang="ru-RU" dirty="0" smtClean="0"/>
              <a:t>Правила игры:</a:t>
            </a:r>
            <a:endParaRPr lang="ru-RU" dirty="0"/>
          </a:p>
        </p:txBody>
      </p:sp>
      <p:sp>
        <p:nvSpPr>
          <p:cNvPr id="3" name="Содержимое 2"/>
          <p:cNvSpPr>
            <a:spLocks noGrp="1"/>
          </p:cNvSpPr>
          <p:nvPr>
            <p:ph idx="1"/>
          </p:nvPr>
        </p:nvSpPr>
        <p:spPr>
          <a:xfrm>
            <a:off x="457200" y="1000108"/>
            <a:ext cx="8229600" cy="5324492"/>
          </a:xfrm>
        </p:spPr>
        <p:txBody>
          <a:bodyPr>
            <a:normAutofit fontScale="85000" lnSpcReduction="10000"/>
          </a:bodyPr>
          <a:lstStyle/>
          <a:p>
            <a:r>
              <a:rPr lang="ru-RU" dirty="0" smtClean="0"/>
              <a:t>Игра ведётся на прямоугольной </a:t>
            </a:r>
            <a:r>
              <a:rPr lang="ru-RU" dirty="0" smtClean="0">
                <a:hlinkClick r:id="rId2" tooltip="Волейбольная площадка"/>
              </a:rPr>
              <a:t>площадке</a:t>
            </a:r>
            <a:r>
              <a:rPr lang="ru-RU" dirty="0" smtClean="0"/>
              <a:t> размером 18х9 метров. Волейбольная площадка разделена посередине сеткой. Высота сетки для мужчин — 2,43 м, для женщин — 2,24 м.</a:t>
            </a:r>
          </a:p>
          <a:p>
            <a:r>
              <a:rPr lang="ru-RU" dirty="0" smtClean="0"/>
              <a:t>Игра ведётся сферическим </a:t>
            </a:r>
            <a:r>
              <a:rPr lang="ru-RU" dirty="0" smtClean="0">
                <a:hlinkClick r:id="rId3" tooltip="Волейбольный мяч"/>
              </a:rPr>
              <a:t>мячом</a:t>
            </a:r>
            <a:r>
              <a:rPr lang="ru-RU" dirty="0" smtClean="0"/>
              <a:t> окружностью 65—67 см, массой 260—280 г.</a:t>
            </a:r>
          </a:p>
          <a:p>
            <a:r>
              <a:rPr lang="ru-RU" dirty="0" smtClean="0"/>
              <a:t>Каждая из двух команд может иметь в составе до 14 игроков, на поле в каждый момент времени могут находиться 6 игроков. </a:t>
            </a:r>
          </a:p>
          <a:p>
            <a:r>
              <a:rPr lang="ru-RU" dirty="0" smtClean="0"/>
              <a:t>После ввода мяча в игру подачей и успешного розыгрыша подача переходит к той команде, которая выиграла очко. </a:t>
            </a:r>
          </a:p>
          <a:p>
            <a:r>
              <a:rPr lang="ru-RU" dirty="0" smtClean="0"/>
              <a:t>Площадка по количеству игроков условно разделена на 6 зон. После каждого перехода право подачи переходит от одной команды к другой в результате розыгрыша очка, игроки перемещаются в следующую зону по часовой стрелке.</a:t>
            </a:r>
            <a:endParaRPr lang="ru-RU" dirty="0"/>
          </a:p>
        </p:txBody>
      </p:sp>
      <p:pic>
        <p:nvPicPr>
          <p:cNvPr id="4" name="Рисунок 3" descr="VolleyballRotation.svg.png"/>
          <p:cNvPicPr>
            <a:picLocks noChangeAspect="1"/>
          </p:cNvPicPr>
          <p:nvPr/>
        </p:nvPicPr>
        <p:blipFill>
          <a:blip r:embed="rId4"/>
          <a:stretch>
            <a:fillRect/>
          </a:stretch>
        </p:blipFill>
        <p:spPr>
          <a:xfrm>
            <a:off x="5429256" y="1571612"/>
            <a:ext cx="3051661" cy="4768557"/>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80">
                                          <p:stCondLst>
                                            <p:cond delay="0"/>
                                          </p:stCondLst>
                                        </p:cTn>
                                        <p:tgtEl>
                                          <p:spTgt spid="3">
                                            <p:txEl>
                                              <p:pRg st="3" end="3"/>
                                            </p:txEl>
                                          </p:spTgt>
                                        </p:tgtEl>
                                      </p:cBhvr>
                                    </p:animEffect>
                                    <p:anim calcmode="lin" valueType="num">
                                      <p:cBhvr>
                                        <p:cTn id="6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3" end="3"/>
                                            </p:txEl>
                                          </p:spTgt>
                                        </p:tgtEl>
                                      </p:cBhvr>
                                      <p:to x="100000" y="60000"/>
                                    </p:animScale>
                                    <p:animScale>
                                      <p:cBhvr>
                                        <p:cTn id="74" dur="166" decel="50000">
                                          <p:stCondLst>
                                            <p:cond delay="676"/>
                                          </p:stCondLst>
                                        </p:cTn>
                                        <p:tgtEl>
                                          <p:spTgt spid="3">
                                            <p:txEl>
                                              <p:pRg st="3" end="3"/>
                                            </p:txEl>
                                          </p:spTgt>
                                        </p:tgtEl>
                                      </p:cBhvr>
                                      <p:to x="100000" y="100000"/>
                                    </p:animScale>
                                    <p:animScale>
                                      <p:cBhvr>
                                        <p:cTn id="75" dur="26">
                                          <p:stCondLst>
                                            <p:cond delay="1312"/>
                                          </p:stCondLst>
                                        </p:cTn>
                                        <p:tgtEl>
                                          <p:spTgt spid="3">
                                            <p:txEl>
                                              <p:pRg st="3" end="3"/>
                                            </p:txEl>
                                          </p:spTgt>
                                        </p:tgtEl>
                                      </p:cBhvr>
                                      <p:to x="100000" y="80000"/>
                                    </p:animScale>
                                    <p:animScale>
                                      <p:cBhvr>
                                        <p:cTn id="76" dur="166" decel="50000">
                                          <p:stCondLst>
                                            <p:cond delay="1338"/>
                                          </p:stCondLst>
                                        </p:cTn>
                                        <p:tgtEl>
                                          <p:spTgt spid="3">
                                            <p:txEl>
                                              <p:pRg st="3" end="3"/>
                                            </p:txEl>
                                          </p:spTgt>
                                        </p:tgtEl>
                                      </p:cBhvr>
                                      <p:to x="100000" y="100000"/>
                                    </p:animScale>
                                    <p:animScale>
                                      <p:cBhvr>
                                        <p:cTn id="77" dur="26">
                                          <p:stCondLst>
                                            <p:cond delay="1642"/>
                                          </p:stCondLst>
                                        </p:cTn>
                                        <p:tgtEl>
                                          <p:spTgt spid="3">
                                            <p:txEl>
                                              <p:pRg st="3" end="3"/>
                                            </p:txEl>
                                          </p:spTgt>
                                        </p:tgtEl>
                                      </p:cBhvr>
                                      <p:to x="100000" y="90000"/>
                                    </p:animScale>
                                    <p:animScale>
                                      <p:cBhvr>
                                        <p:cTn id="78" dur="166" decel="50000">
                                          <p:stCondLst>
                                            <p:cond delay="1668"/>
                                          </p:stCondLst>
                                        </p:cTn>
                                        <p:tgtEl>
                                          <p:spTgt spid="3">
                                            <p:txEl>
                                              <p:pRg st="3" end="3"/>
                                            </p:txEl>
                                          </p:spTgt>
                                        </p:tgtEl>
                                      </p:cBhvr>
                                      <p:to x="100000" y="100000"/>
                                    </p:animScale>
                                    <p:animScale>
                                      <p:cBhvr>
                                        <p:cTn id="79" dur="26">
                                          <p:stCondLst>
                                            <p:cond delay="1808"/>
                                          </p:stCondLst>
                                        </p:cTn>
                                        <p:tgtEl>
                                          <p:spTgt spid="3">
                                            <p:txEl>
                                              <p:pRg st="3" end="3"/>
                                            </p:txEl>
                                          </p:spTgt>
                                        </p:tgtEl>
                                      </p:cBhvr>
                                      <p:to x="100000" y="95000"/>
                                    </p:animScale>
                                    <p:animScale>
                                      <p:cBhvr>
                                        <p:cTn id="80" dur="166" decel="50000">
                                          <p:stCondLst>
                                            <p:cond delay="1834"/>
                                          </p:stCondLst>
                                        </p:cTn>
                                        <p:tgtEl>
                                          <p:spTgt spid="3">
                                            <p:txEl>
                                              <p:pRg st="3" end="3"/>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Effect transition="in" filter="wipe(down)">
                                      <p:cBhvr>
                                        <p:cTn id="85" dur="580">
                                          <p:stCondLst>
                                            <p:cond delay="0"/>
                                          </p:stCondLst>
                                        </p:cTn>
                                        <p:tgtEl>
                                          <p:spTgt spid="3">
                                            <p:txEl>
                                              <p:pRg st="4" end="4"/>
                                            </p:txEl>
                                          </p:spTgt>
                                        </p:tgtEl>
                                      </p:cBhvr>
                                    </p:animEffect>
                                    <p:anim calcmode="lin" valueType="num">
                                      <p:cBhvr>
                                        <p:cTn id="8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4" end="4"/>
                                            </p:txEl>
                                          </p:spTgt>
                                        </p:tgtEl>
                                      </p:cBhvr>
                                      <p:to x="100000" y="60000"/>
                                    </p:animScale>
                                    <p:animScale>
                                      <p:cBhvr>
                                        <p:cTn id="92" dur="166" decel="50000">
                                          <p:stCondLst>
                                            <p:cond delay="676"/>
                                          </p:stCondLst>
                                        </p:cTn>
                                        <p:tgtEl>
                                          <p:spTgt spid="3">
                                            <p:txEl>
                                              <p:pRg st="4" end="4"/>
                                            </p:txEl>
                                          </p:spTgt>
                                        </p:tgtEl>
                                      </p:cBhvr>
                                      <p:to x="100000" y="100000"/>
                                    </p:animScale>
                                    <p:animScale>
                                      <p:cBhvr>
                                        <p:cTn id="93" dur="26">
                                          <p:stCondLst>
                                            <p:cond delay="1312"/>
                                          </p:stCondLst>
                                        </p:cTn>
                                        <p:tgtEl>
                                          <p:spTgt spid="3">
                                            <p:txEl>
                                              <p:pRg st="4" end="4"/>
                                            </p:txEl>
                                          </p:spTgt>
                                        </p:tgtEl>
                                      </p:cBhvr>
                                      <p:to x="100000" y="80000"/>
                                    </p:animScale>
                                    <p:animScale>
                                      <p:cBhvr>
                                        <p:cTn id="94" dur="166" decel="50000">
                                          <p:stCondLst>
                                            <p:cond delay="1338"/>
                                          </p:stCondLst>
                                        </p:cTn>
                                        <p:tgtEl>
                                          <p:spTgt spid="3">
                                            <p:txEl>
                                              <p:pRg st="4" end="4"/>
                                            </p:txEl>
                                          </p:spTgt>
                                        </p:tgtEl>
                                      </p:cBhvr>
                                      <p:to x="100000" y="100000"/>
                                    </p:animScale>
                                    <p:animScale>
                                      <p:cBhvr>
                                        <p:cTn id="95" dur="26">
                                          <p:stCondLst>
                                            <p:cond delay="1642"/>
                                          </p:stCondLst>
                                        </p:cTn>
                                        <p:tgtEl>
                                          <p:spTgt spid="3">
                                            <p:txEl>
                                              <p:pRg st="4" end="4"/>
                                            </p:txEl>
                                          </p:spTgt>
                                        </p:tgtEl>
                                      </p:cBhvr>
                                      <p:to x="100000" y="90000"/>
                                    </p:animScale>
                                    <p:animScale>
                                      <p:cBhvr>
                                        <p:cTn id="96" dur="166" decel="50000">
                                          <p:stCondLst>
                                            <p:cond delay="1668"/>
                                          </p:stCondLst>
                                        </p:cTn>
                                        <p:tgtEl>
                                          <p:spTgt spid="3">
                                            <p:txEl>
                                              <p:pRg st="4" end="4"/>
                                            </p:txEl>
                                          </p:spTgt>
                                        </p:tgtEl>
                                      </p:cBhvr>
                                      <p:to x="100000" y="100000"/>
                                    </p:animScale>
                                    <p:animScale>
                                      <p:cBhvr>
                                        <p:cTn id="97" dur="26">
                                          <p:stCondLst>
                                            <p:cond delay="1808"/>
                                          </p:stCondLst>
                                        </p:cTn>
                                        <p:tgtEl>
                                          <p:spTgt spid="3">
                                            <p:txEl>
                                              <p:pRg st="4" end="4"/>
                                            </p:txEl>
                                          </p:spTgt>
                                        </p:tgtEl>
                                      </p:cBhvr>
                                      <p:to x="100000" y="95000"/>
                                    </p:animScale>
                                    <p:animScale>
                                      <p:cBhvr>
                                        <p:cTn id="98" dur="166" decel="50000">
                                          <p:stCondLst>
                                            <p:cond delay="1834"/>
                                          </p:stCondLst>
                                        </p:cTn>
                                        <p:tgtEl>
                                          <p:spTgt spid="3">
                                            <p:txEl>
                                              <p:pRg st="4" end="4"/>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4"/>
                                        </p:tgtEl>
                                        <p:attrNameLst>
                                          <p:attrName>style.visibility</p:attrName>
                                        </p:attrNameLst>
                                      </p:cBhvr>
                                      <p:to>
                                        <p:strVal val="visible"/>
                                      </p:to>
                                    </p:set>
                                    <p:anim calcmode="lin" valueType="num">
                                      <p:cBhvr>
                                        <p:cTn id="10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6" dur="1000" fill="hold"/>
                                        <p:tgtEl>
                                          <p:spTgt spid="4"/>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32666"/>
          </a:xfrm>
        </p:spPr>
        <p:txBody>
          <a:bodyPr>
            <a:normAutofit fontScale="90000"/>
          </a:bodyPr>
          <a:lstStyle/>
          <a:p>
            <a:pPr algn="ctr"/>
            <a:r>
              <a:rPr lang="ru-RU" dirty="0" smtClean="0"/>
              <a:t>Нарушение правил</a:t>
            </a:r>
            <a:endParaRPr lang="ru-RU" dirty="0"/>
          </a:p>
        </p:txBody>
      </p:sp>
      <p:sp>
        <p:nvSpPr>
          <p:cNvPr id="3" name="Содержимое 2"/>
          <p:cNvSpPr>
            <a:spLocks noGrp="1"/>
          </p:cNvSpPr>
          <p:nvPr>
            <p:ph idx="1"/>
          </p:nvPr>
        </p:nvSpPr>
        <p:spPr>
          <a:xfrm>
            <a:off x="457200" y="1000108"/>
            <a:ext cx="8229600" cy="5324492"/>
          </a:xfrm>
        </p:spPr>
        <p:txBody>
          <a:bodyPr>
            <a:normAutofit lnSpcReduction="10000"/>
          </a:bodyPr>
          <a:lstStyle/>
          <a:p>
            <a:pPr>
              <a:buNone/>
            </a:pPr>
            <a:r>
              <a:rPr lang="ru-RU" sz="1700" b="1" i="1" dirty="0" smtClean="0">
                <a:solidFill>
                  <a:schemeClr val="tx1">
                    <a:lumMod val="50000"/>
                  </a:schemeClr>
                </a:solidFill>
              </a:rPr>
              <a:t>При подаче:</a:t>
            </a:r>
          </a:p>
          <a:p>
            <a:pPr>
              <a:buFont typeface="Wingdings" pitchFamily="2" charset="2"/>
              <a:buChar char="v"/>
            </a:pPr>
            <a:r>
              <a:rPr lang="ru-RU" sz="1700" dirty="0" smtClean="0"/>
              <a:t>Игрок заступил ногой на пространство площадки.</a:t>
            </a:r>
          </a:p>
          <a:p>
            <a:pPr>
              <a:buFont typeface="Wingdings" pitchFamily="2" charset="2"/>
              <a:buChar char="v"/>
            </a:pPr>
            <a:r>
              <a:rPr lang="ru-RU" sz="1700" dirty="0" smtClean="0"/>
              <a:t>Игрок подбросил и поймал мяч.</a:t>
            </a:r>
          </a:p>
          <a:p>
            <a:pPr>
              <a:buFont typeface="Wingdings" pitchFamily="2" charset="2"/>
              <a:buChar char="v"/>
            </a:pPr>
            <a:r>
              <a:rPr lang="ru-RU" sz="1700" dirty="0" smtClean="0"/>
              <a:t>Мяч касается антенны, игрока подающей команды или не пересекает вертикальную плоскость сетки полностью через площадь перехода, выходит в аут.</a:t>
            </a:r>
          </a:p>
          <a:p>
            <a:pPr>
              <a:buFont typeface="Wingdings" pitchFamily="2" charset="2"/>
              <a:buChar char="v"/>
            </a:pPr>
            <a:r>
              <a:rPr lang="ru-RU" sz="1700" dirty="0" smtClean="0"/>
              <a:t>Подача, совершённая до свистка судьи, не засчитывается и повторяется.</a:t>
            </a:r>
          </a:p>
          <a:p>
            <a:pPr>
              <a:buFont typeface="Wingdings" pitchFamily="2" charset="2"/>
              <a:buChar char="v"/>
            </a:pPr>
            <a:r>
              <a:rPr lang="ru-RU" sz="1700" dirty="0" smtClean="0"/>
              <a:t>По истечении 8 секунд после свистка судьи мяч передаётся команде соперников.</a:t>
            </a:r>
          </a:p>
          <a:p>
            <a:pPr>
              <a:buNone/>
            </a:pPr>
            <a:r>
              <a:rPr lang="ru-RU" sz="1700" b="1" i="1" dirty="0" smtClean="0">
                <a:solidFill>
                  <a:schemeClr val="tx1">
                    <a:lumMod val="50000"/>
                  </a:schemeClr>
                </a:solidFill>
              </a:rPr>
              <a:t>При розыгрыше:</a:t>
            </a:r>
          </a:p>
          <a:p>
            <a:pPr>
              <a:buFont typeface="Wingdings" pitchFamily="2" charset="2"/>
              <a:buChar char="v"/>
            </a:pPr>
            <a:r>
              <a:rPr lang="ru-RU" sz="1700" dirty="0" smtClean="0"/>
              <a:t>Сделано более трёх касаний (не учитывая блок).</a:t>
            </a:r>
          </a:p>
          <a:p>
            <a:pPr>
              <a:buFont typeface="Wingdings" pitchFamily="2" charset="2"/>
              <a:buChar char="v"/>
            </a:pPr>
            <a:r>
              <a:rPr lang="ru-RU" sz="1700" dirty="0" smtClean="0"/>
              <a:t>Касание игроком сетки между антеннами, касание антенны</a:t>
            </a:r>
            <a:r>
              <a:rPr lang="ru-RU" sz="1700" baseline="30000" dirty="0" smtClean="0">
                <a:hlinkClick r:id="rId2"/>
              </a:rPr>
              <a:t>[24]</a:t>
            </a:r>
            <a:r>
              <a:rPr lang="ru-RU" sz="1700" dirty="0" smtClean="0"/>
              <a:t>.</a:t>
            </a:r>
          </a:p>
          <a:p>
            <a:pPr>
              <a:buFont typeface="Wingdings" pitchFamily="2" charset="2"/>
              <a:buChar char="v"/>
            </a:pPr>
            <a:r>
              <a:rPr lang="ru-RU" sz="1700" dirty="0" smtClean="0"/>
              <a:t>Заступ игроком задней трёхметровой линии при атаке.</a:t>
            </a:r>
          </a:p>
          <a:p>
            <a:pPr>
              <a:buFont typeface="Wingdings" pitchFamily="2" charset="2"/>
              <a:buChar char="v"/>
            </a:pPr>
            <a:r>
              <a:rPr lang="ru-RU" sz="1700" dirty="0" smtClean="0"/>
              <a:t>Ошибка на приёме: двойное касание или задержка мяча.</a:t>
            </a:r>
          </a:p>
          <a:p>
            <a:pPr>
              <a:buFont typeface="Wingdings" pitchFamily="2" charset="2"/>
              <a:buChar char="v"/>
            </a:pPr>
            <a:r>
              <a:rPr lang="ru-RU" sz="1700" dirty="0" smtClean="0"/>
              <a:t>Переход центральной линии.</a:t>
            </a:r>
          </a:p>
          <a:p>
            <a:pPr>
              <a:buNone/>
            </a:pPr>
            <a:r>
              <a:rPr lang="ru-RU" sz="1700" b="1" i="1" dirty="0" smtClean="0">
                <a:solidFill>
                  <a:schemeClr val="tx1">
                    <a:lumMod val="50000"/>
                  </a:schemeClr>
                </a:solidFill>
              </a:rPr>
              <a:t>Регламент:</a:t>
            </a:r>
          </a:p>
          <a:p>
            <a:pPr>
              <a:buFont typeface="Wingdings" pitchFamily="2" charset="2"/>
              <a:buChar char="v"/>
            </a:pPr>
            <a:r>
              <a:rPr lang="ru-RU" sz="1700" dirty="0" smtClean="0"/>
              <a:t>Нарушение расстановки.</a:t>
            </a:r>
          </a:p>
          <a:p>
            <a:pPr>
              <a:buFont typeface="Wingdings" pitchFamily="2" charset="2"/>
              <a:buChar char="v"/>
            </a:pPr>
            <a:r>
              <a:rPr lang="ru-RU" sz="1700" dirty="0" smtClean="0"/>
              <a:t>Неспортивное поведение одного из игроков или тренера.</a:t>
            </a:r>
          </a:p>
          <a:p>
            <a:pPr>
              <a:buNone/>
            </a:pPr>
            <a:endParaRPr lang="ru-RU" b="1" i="1"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9"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3">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5" presetClass="entr" presetSubtype="0" fill="hold" nodeType="click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9"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0"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1"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2"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3"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4"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5" dur="1000" decel="50000">
                                          <p:stCondLst>
                                            <p:cond delay="0"/>
                                          </p:stCondLst>
                                        </p:cTn>
                                        <p:tgtEl>
                                          <p:spTgt spid="3">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5" presetClass="entr" presetSubtype="0" fill="hold"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p:cTn id="70"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3"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1" presetClass="entr" presetSubtype="0" fill="hold" nodeType="clickEffect">
                                  <p:stCondLst>
                                    <p:cond delay="0"/>
                                  </p:stCondLst>
                                  <p:iterate type="lt">
                                    <p:tmPct val="10000"/>
                                  </p:iterate>
                                  <p:childTnLst>
                                    <p:set>
                                      <p:cBhvr>
                                        <p:cTn id="81" dur="1" fill="hold">
                                          <p:stCondLst>
                                            <p:cond delay="0"/>
                                          </p:stCondLst>
                                        </p:cTn>
                                        <p:tgtEl>
                                          <p:spTgt spid="3">
                                            <p:txEl>
                                              <p:pRg st="6" end="6"/>
                                            </p:txEl>
                                          </p:spTgt>
                                        </p:tgtEl>
                                        <p:attrNameLst>
                                          <p:attrName>style.visibility</p:attrName>
                                        </p:attrNameLst>
                                      </p:cBhvr>
                                      <p:to>
                                        <p:strVal val="visible"/>
                                      </p:to>
                                    </p:set>
                                    <p:anim calcmode="lin" valueType="num">
                                      <p:cBhvr>
                                        <p:cTn id="8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8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6" dur="500" tmFilter="0,0; .5, 1; 1, 1"/>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nodeType="clickEffect">
                                  <p:stCondLst>
                                    <p:cond delay="0"/>
                                  </p:stCondLst>
                                  <p:childTnLst>
                                    <p:set>
                                      <p:cBhvr>
                                        <p:cTn id="114" dur="1" fill="hold">
                                          <p:stCondLst>
                                            <p:cond delay="0"/>
                                          </p:stCondLst>
                                        </p:cTn>
                                        <p:tgtEl>
                                          <p:spTgt spid="3">
                                            <p:txEl>
                                              <p:pRg st="9" end="9"/>
                                            </p:txEl>
                                          </p:spTgt>
                                        </p:tgtEl>
                                        <p:attrNameLst>
                                          <p:attrName>style.visibility</p:attrName>
                                        </p:attrNameLst>
                                      </p:cBhvr>
                                      <p:to>
                                        <p:strVal val="visible"/>
                                      </p:to>
                                    </p:set>
                                    <p:anim calcmode="lin" valueType="num">
                                      <p:cBhvr>
                                        <p:cTn id="115"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nodeType="clickEffect">
                                  <p:stCondLst>
                                    <p:cond delay="0"/>
                                  </p:stCondLst>
                                  <p:childTnLst>
                                    <p:set>
                                      <p:cBhvr>
                                        <p:cTn id="126" dur="1" fill="hold">
                                          <p:stCondLst>
                                            <p:cond delay="0"/>
                                          </p:stCondLst>
                                        </p:cTn>
                                        <p:tgtEl>
                                          <p:spTgt spid="3">
                                            <p:txEl>
                                              <p:pRg st="10" end="10"/>
                                            </p:txEl>
                                          </p:spTgt>
                                        </p:tgtEl>
                                        <p:attrNameLst>
                                          <p:attrName>style.visibility</p:attrName>
                                        </p:attrNameLst>
                                      </p:cBhvr>
                                      <p:to>
                                        <p:strVal val="visible"/>
                                      </p:to>
                                    </p:set>
                                    <p:anim calcmode="lin" valueType="num">
                                      <p:cBhvr>
                                        <p:cTn id="12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0" end="10"/>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nodeType="clickEffect">
                                  <p:stCondLst>
                                    <p:cond delay="0"/>
                                  </p:stCondLst>
                                  <p:childTnLst>
                                    <p:set>
                                      <p:cBhvr>
                                        <p:cTn id="138" dur="1" fill="hold">
                                          <p:stCondLst>
                                            <p:cond delay="0"/>
                                          </p:stCondLst>
                                        </p:cTn>
                                        <p:tgtEl>
                                          <p:spTgt spid="3">
                                            <p:txEl>
                                              <p:pRg st="11" end="11"/>
                                            </p:txEl>
                                          </p:spTgt>
                                        </p:tgtEl>
                                        <p:attrNameLst>
                                          <p:attrName>style.visibility</p:attrName>
                                        </p:attrNameLst>
                                      </p:cBhvr>
                                      <p:to>
                                        <p:strVal val="visible"/>
                                      </p:to>
                                    </p:set>
                                    <p:anim calcmode="lin" valueType="num">
                                      <p:cBhvr>
                                        <p:cTn id="139"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42"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3">
                                            <p:txEl>
                                              <p:pRg st="11" end="11"/>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41" presetClass="entr" presetSubtype="0" fill="hold" nodeType="clickEffect">
                                  <p:stCondLst>
                                    <p:cond delay="0"/>
                                  </p:stCondLst>
                                  <p:iterate type="lt">
                                    <p:tmPct val="10000"/>
                                  </p:iterate>
                                  <p:childTnLst>
                                    <p:set>
                                      <p:cBhvr>
                                        <p:cTn id="150" dur="1" fill="hold">
                                          <p:stCondLst>
                                            <p:cond delay="0"/>
                                          </p:stCondLst>
                                        </p:cTn>
                                        <p:tgtEl>
                                          <p:spTgt spid="3">
                                            <p:txEl>
                                              <p:pRg st="12" end="12"/>
                                            </p:txEl>
                                          </p:spTgt>
                                        </p:tgtEl>
                                        <p:attrNameLst>
                                          <p:attrName>style.visibility</p:attrName>
                                        </p:attrNameLst>
                                      </p:cBhvr>
                                      <p:to>
                                        <p:strVal val="visible"/>
                                      </p:to>
                                    </p:set>
                                    <p:anim calcmode="lin" valueType="num">
                                      <p:cBhvr>
                                        <p:cTn id="151" dur="500" fill="hold"/>
                                        <p:tgtEl>
                                          <p:spTgt spid="3">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2" dur="500" fill="hold"/>
                                        <p:tgtEl>
                                          <p:spTgt spid="3">
                                            <p:txEl>
                                              <p:pRg st="12" end="12"/>
                                            </p:txEl>
                                          </p:spTgt>
                                        </p:tgtEl>
                                        <p:attrNameLst>
                                          <p:attrName>ppt_y</p:attrName>
                                        </p:attrNameLst>
                                      </p:cBhvr>
                                      <p:tavLst>
                                        <p:tav tm="0">
                                          <p:val>
                                            <p:strVal val="#ppt_y"/>
                                          </p:val>
                                        </p:tav>
                                        <p:tav tm="100000">
                                          <p:val>
                                            <p:strVal val="#ppt_y"/>
                                          </p:val>
                                        </p:tav>
                                      </p:tavLst>
                                    </p:anim>
                                    <p:anim calcmode="lin" valueType="num">
                                      <p:cBhvr>
                                        <p:cTn id="153" dur="500" fill="hold"/>
                                        <p:tgtEl>
                                          <p:spTgt spid="3">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4" dur="500" fill="hold"/>
                                        <p:tgtEl>
                                          <p:spTgt spid="3">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5" dur="500" tmFilter="0,0; .5, 1; 1, 1"/>
                                        <p:tgtEl>
                                          <p:spTgt spid="3">
                                            <p:txEl>
                                              <p:pRg st="12" end="12"/>
                                            </p:tx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5" presetClass="entr" presetSubtype="0" fill="hold" nodeType="clickEffect">
                                  <p:stCondLst>
                                    <p:cond delay="0"/>
                                  </p:stCondLst>
                                  <p:childTnLst>
                                    <p:set>
                                      <p:cBhvr>
                                        <p:cTn id="159" dur="1" fill="hold">
                                          <p:stCondLst>
                                            <p:cond delay="0"/>
                                          </p:stCondLst>
                                        </p:cTn>
                                        <p:tgtEl>
                                          <p:spTgt spid="3">
                                            <p:txEl>
                                              <p:pRg st="13" end="13"/>
                                            </p:txEl>
                                          </p:spTgt>
                                        </p:tgtEl>
                                        <p:attrNameLst>
                                          <p:attrName>style.visibility</p:attrName>
                                        </p:attrNameLst>
                                      </p:cBhvr>
                                      <p:to>
                                        <p:strVal val="visible"/>
                                      </p:to>
                                    </p:set>
                                    <p:anim calcmode="lin" valueType="num">
                                      <p:cBhvr>
                                        <p:cTn id="160" dur="500" decel="50000" fill="hold">
                                          <p:stCondLst>
                                            <p:cond delay="0"/>
                                          </p:stCondLst>
                                        </p:cTn>
                                        <p:tgtEl>
                                          <p:spTgt spid="3">
                                            <p:txEl>
                                              <p:pRg st="13" end="13"/>
                                            </p:txEl>
                                          </p:spTgt>
                                        </p:tgtEl>
                                        <p:attrNameLst>
                                          <p:attrName>style.rotation</p:attrName>
                                        </p:attrNameLst>
                                      </p:cBhvr>
                                      <p:tavLst>
                                        <p:tav tm="0">
                                          <p:val>
                                            <p:fltVal val="-90"/>
                                          </p:val>
                                        </p:tav>
                                        <p:tav tm="100000">
                                          <p:val>
                                            <p:fltVal val="0"/>
                                          </p:val>
                                        </p:tav>
                                      </p:tavLst>
                                    </p:anim>
                                    <p:anim calcmode="lin" valueType="num">
                                      <p:cBhvr>
                                        <p:cTn id="161" dur="500" decel="50000" fill="hold">
                                          <p:stCondLst>
                                            <p:cond delay="0"/>
                                          </p:stCondLst>
                                        </p:cTn>
                                        <p:tgtEl>
                                          <p:spTgt spid="3">
                                            <p:txEl>
                                              <p:pRg st="13" end="13"/>
                                            </p:txEl>
                                          </p:spTgt>
                                        </p:tgtEl>
                                        <p:attrNameLst>
                                          <p:attrName>ppt_w</p:attrName>
                                        </p:attrNameLst>
                                      </p:cBhvr>
                                      <p:tavLst>
                                        <p:tav tm="0">
                                          <p:val>
                                            <p:strVal val="#ppt_w"/>
                                          </p:val>
                                        </p:tav>
                                        <p:tav tm="100000">
                                          <p:val>
                                            <p:strVal val="#ppt_w*.05"/>
                                          </p:val>
                                        </p:tav>
                                      </p:tavLst>
                                    </p:anim>
                                    <p:anim calcmode="lin" valueType="num">
                                      <p:cBhvr>
                                        <p:cTn id="162" dur="500" accel="50000" fill="hold">
                                          <p:stCondLst>
                                            <p:cond delay="500"/>
                                          </p:stCondLst>
                                        </p:cTn>
                                        <p:tgtEl>
                                          <p:spTgt spid="3">
                                            <p:txEl>
                                              <p:pRg st="13" end="13"/>
                                            </p:txEl>
                                          </p:spTgt>
                                        </p:tgtEl>
                                        <p:attrNameLst>
                                          <p:attrName>ppt_w</p:attrName>
                                        </p:attrNameLst>
                                      </p:cBhvr>
                                      <p:tavLst>
                                        <p:tav tm="0">
                                          <p:val>
                                            <p:strVal val="#ppt_w*.05"/>
                                          </p:val>
                                        </p:tav>
                                        <p:tav tm="100000">
                                          <p:val>
                                            <p:strVal val="#ppt_w"/>
                                          </p:val>
                                        </p:tav>
                                      </p:tavLst>
                                    </p:anim>
                                    <p:anim calcmode="lin" valueType="num">
                                      <p:cBhvr>
                                        <p:cTn id="163" dur="1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64" dur="500" decel="50000" fill="hold">
                                          <p:stCondLst>
                                            <p:cond delay="0"/>
                                          </p:stCondLst>
                                        </p:cTn>
                                        <p:tgtEl>
                                          <p:spTgt spid="3">
                                            <p:txEl>
                                              <p:pRg st="13" end="13"/>
                                            </p:txEl>
                                          </p:spTgt>
                                        </p:tgtEl>
                                        <p:attrNameLst>
                                          <p:attrName>ppt_x</p:attrName>
                                        </p:attrNameLst>
                                      </p:cBhvr>
                                      <p:tavLst>
                                        <p:tav tm="0">
                                          <p:val>
                                            <p:strVal val="#ppt_x+.4"/>
                                          </p:val>
                                        </p:tav>
                                        <p:tav tm="100000">
                                          <p:val>
                                            <p:strVal val="#ppt_x"/>
                                          </p:val>
                                        </p:tav>
                                      </p:tavLst>
                                    </p:anim>
                                    <p:anim calcmode="lin" valueType="num">
                                      <p:cBhvr>
                                        <p:cTn id="165" dur="500" decel="50000" fill="hold">
                                          <p:stCondLst>
                                            <p:cond delay="0"/>
                                          </p:stCondLst>
                                        </p:cTn>
                                        <p:tgtEl>
                                          <p:spTgt spid="3">
                                            <p:txEl>
                                              <p:pRg st="13" end="13"/>
                                            </p:txEl>
                                          </p:spTgt>
                                        </p:tgtEl>
                                        <p:attrNameLst>
                                          <p:attrName>ppt_y</p:attrName>
                                        </p:attrNameLst>
                                      </p:cBhvr>
                                      <p:tavLst>
                                        <p:tav tm="0">
                                          <p:val>
                                            <p:strVal val="#ppt_y-.2"/>
                                          </p:val>
                                        </p:tav>
                                        <p:tav tm="100000">
                                          <p:val>
                                            <p:strVal val="#ppt_y+.1"/>
                                          </p:val>
                                        </p:tav>
                                      </p:tavLst>
                                    </p:anim>
                                    <p:anim calcmode="lin" valueType="num">
                                      <p:cBhvr>
                                        <p:cTn id="166" dur="500" accel="50000" fill="hold">
                                          <p:stCondLst>
                                            <p:cond delay="500"/>
                                          </p:stCondLst>
                                        </p:cTn>
                                        <p:tgtEl>
                                          <p:spTgt spid="3">
                                            <p:txEl>
                                              <p:pRg st="13" end="13"/>
                                            </p:txEl>
                                          </p:spTgt>
                                        </p:tgtEl>
                                        <p:attrNameLst>
                                          <p:attrName>ppt_y</p:attrName>
                                        </p:attrNameLst>
                                      </p:cBhvr>
                                      <p:tavLst>
                                        <p:tav tm="0">
                                          <p:val>
                                            <p:strVal val="#ppt_y+.1"/>
                                          </p:val>
                                        </p:tav>
                                        <p:tav tm="100000">
                                          <p:val>
                                            <p:strVal val="#ppt_y"/>
                                          </p:val>
                                        </p:tav>
                                      </p:tavLst>
                                    </p:anim>
                                    <p:animEffect transition="in" filter="fade">
                                      <p:cBhvr>
                                        <p:cTn id="167" dur="1000" decel="50000">
                                          <p:stCondLst>
                                            <p:cond delay="0"/>
                                          </p:stCondLst>
                                        </p:cTn>
                                        <p:tgtEl>
                                          <p:spTgt spid="3">
                                            <p:txEl>
                                              <p:pRg st="13" end="13"/>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5" presetClass="entr" presetSubtype="0" fill="hold" nodeType="clickEffect">
                                  <p:stCondLst>
                                    <p:cond delay="0"/>
                                  </p:stCondLst>
                                  <p:childTnLst>
                                    <p:set>
                                      <p:cBhvr>
                                        <p:cTn id="171" dur="1" fill="hold">
                                          <p:stCondLst>
                                            <p:cond delay="0"/>
                                          </p:stCondLst>
                                        </p:cTn>
                                        <p:tgtEl>
                                          <p:spTgt spid="3">
                                            <p:txEl>
                                              <p:pRg st="14" end="14"/>
                                            </p:txEl>
                                          </p:spTgt>
                                        </p:tgtEl>
                                        <p:attrNameLst>
                                          <p:attrName>style.visibility</p:attrName>
                                        </p:attrNameLst>
                                      </p:cBhvr>
                                      <p:to>
                                        <p:strVal val="visible"/>
                                      </p:to>
                                    </p:set>
                                    <p:anim calcmode="lin" valueType="num">
                                      <p:cBhvr>
                                        <p:cTn id="172" dur="500" decel="50000" fill="hold">
                                          <p:stCondLst>
                                            <p:cond delay="0"/>
                                          </p:stCondLst>
                                        </p:cTn>
                                        <p:tgtEl>
                                          <p:spTgt spid="3">
                                            <p:txEl>
                                              <p:pRg st="14" end="14"/>
                                            </p:txEl>
                                          </p:spTgt>
                                        </p:tgtEl>
                                        <p:attrNameLst>
                                          <p:attrName>style.rotation</p:attrName>
                                        </p:attrNameLst>
                                      </p:cBhvr>
                                      <p:tavLst>
                                        <p:tav tm="0">
                                          <p:val>
                                            <p:fltVal val="-90"/>
                                          </p:val>
                                        </p:tav>
                                        <p:tav tm="100000">
                                          <p:val>
                                            <p:fltVal val="0"/>
                                          </p:val>
                                        </p:tav>
                                      </p:tavLst>
                                    </p:anim>
                                    <p:anim calcmode="lin" valueType="num">
                                      <p:cBhvr>
                                        <p:cTn id="173" dur="500" decel="50000" fill="hold">
                                          <p:stCondLst>
                                            <p:cond delay="0"/>
                                          </p:stCondLst>
                                        </p:cTn>
                                        <p:tgtEl>
                                          <p:spTgt spid="3">
                                            <p:txEl>
                                              <p:pRg st="14" end="14"/>
                                            </p:txEl>
                                          </p:spTgt>
                                        </p:tgtEl>
                                        <p:attrNameLst>
                                          <p:attrName>ppt_w</p:attrName>
                                        </p:attrNameLst>
                                      </p:cBhvr>
                                      <p:tavLst>
                                        <p:tav tm="0">
                                          <p:val>
                                            <p:strVal val="#ppt_w"/>
                                          </p:val>
                                        </p:tav>
                                        <p:tav tm="100000">
                                          <p:val>
                                            <p:strVal val="#ppt_w*.05"/>
                                          </p:val>
                                        </p:tav>
                                      </p:tavLst>
                                    </p:anim>
                                    <p:anim calcmode="lin" valueType="num">
                                      <p:cBhvr>
                                        <p:cTn id="174" dur="500" accel="50000" fill="hold">
                                          <p:stCondLst>
                                            <p:cond delay="500"/>
                                          </p:stCondLst>
                                        </p:cTn>
                                        <p:tgtEl>
                                          <p:spTgt spid="3">
                                            <p:txEl>
                                              <p:pRg st="14" end="14"/>
                                            </p:txEl>
                                          </p:spTgt>
                                        </p:tgtEl>
                                        <p:attrNameLst>
                                          <p:attrName>ppt_w</p:attrName>
                                        </p:attrNameLst>
                                      </p:cBhvr>
                                      <p:tavLst>
                                        <p:tav tm="0">
                                          <p:val>
                                            <p:strVal val="#ppt_w*.05"/>
                                          </p:val>
                                        </p:tav>
                                        <p:tav tm="100000">
                                          <p:val>
                                            <p:strVal val="#ppt_w"/>
                                          </p:val>
                                        </p:tav>
                                      </p:tavLst>
                                    </p:anim>
                                    <p:anim calcmode="lin" valueType="num">
                                      <p:cBhvr>
                                        <p:cTn id="175" dur="1000" fill="hold"/>
                                        <p:tgtEl>
                                          <p:spTgt spid="3">
                                            <p:txEl>
                                              <p:pRg st="14" end="14"/>
                                            </p:txEl>
                                          </p:spTgt>
                                        </p:tgtEl>
                                        <p:attrNameLst>
                                          <p:attrName>ppt_h</p:attrName>
                                        </p:attrNameLst>
                                      </p:cBhvr>
                                      <p:tavLst>
                                        <p:tav tm="0">
                                          <p:val>
                                            <p:strVal val="#ppt_h"/>
                                          </p:val>
                                        </p:tav>
                                        <p:tav tm="100000">
                                          <p:val>
                                            <p:strVal val="#ppt_h"/>
                                          </p:val>
                                        </p:tav>
                                      </p:tavLst>
                                    </p:anim>
                                    <p:anim calcmode="lin" valueType="num">
                                      <p:cBhvr>
                                        <p:cTn id="176" dur="500" decel="50000" fill="hold">
                                          <p:stCondLst>
                                            <p:cond delay="0"/>
                                          </p:stCondLst>
                                        </p:cTn>
                                        <p:tgtEl>
                                          <p:spTgt spid="3">
                                            <p:txEl>
                                              <p:pRg st="14" end="14"/>
                                            </p:txEl>
                                          </p:spTgt>
                                        </p:tgtEl>
                                        <p:attrNameLst>
                                          <p:attrName>ppt_x</p:attrName>
                                        </p:attrNameLst>
                                      </p:cBhvr>
                                      <p:tavLst>
                                        <p:tav tm="0">
                                          <p:val>
                                            <p:strVal val="#ppt_x+.4"/>
                                          </p:val>
                                        </p:tav>
                                        <p:tav tm="100000">
                                          <p:val>
                                            <p:strVal val="#ppt_x"/>
                                          </p:val>
                                        </p:tav>
                                      </p:tavLst>
                                    </p:anim>
                                    <p:anim calcmode="lin" valueType="num">
                                      <p:cBhvr>
                                        <p:cTn id="177" dur="500" decel="50000" fill="hold">
                                          <p:stCondLst>
                                            <p:cond delay="0"/>
                                          </p:stCondLst>
                                        </p:cTn>
                                        <p:tgtEl>
                                          <p:spTgt spid="3">
                                            <p:txEl>
                                              <p:pRg st="14" end="14"/>
                                            </p:txEl>
                                          </p:spTgt>
                                        </p:tgtEl>
                                        <p:attrNameLst>
                                          <p:attrName>ppt_y</p:attrName>
                                        </p:attrNameLst>
                                      </p:cBhvr>
                                      <p:tavLst>
                                        <p:tav tm="0">
                                          <p:val>
                                            <p:strVal val="#ppt_y-.2"/>
                                          </p:val>
                                        </p:tav>
                                        <p:tav tm="100000">
                                          <p:val>
                                            <p:strVal val="#ppt_y+.1"/>
                                          </p:val>
                                        </p:tav>
                                      </p:tavLst>
                                    </p:anim>
                                    <p:anim calcmode="lin" valueType="num">
                                      <p:cBhvr>
                                        <p:cTn id="178" dur="500" accel="50000" fill="hold">
                                          <p:stCondLst>
                                            <p:cond delay="500"/>
                                          </p:stCondLst>
                                        </p:cTn>
                                        <p:tgtEl>
                                          <p:spTgt spid="3">
                                            <p:txEl>
                                              <p:pRg st="14" end="14"/>
                                            </p:txEl>
                                          </p:spTgt>
                                        </p:tgtEl>
                                        <p:attrNameLst>
                                          <p:attrName>ppt_y</p:attrName>
                                        </p:attrNameLst>
                                      </p:cBhvr>
                                      <p:tavLst>
                                        <p:tav tm="0">
                                          <p:val>
                                            <p:strVal val="#ppt_y+.1"/>
                                          </p:val>
                                        </p:tav>
                                        <p:tav tm="100000">
                                          <p:val>
                                            <p:strVal val="#ppt_y"/>
                                          </p:val>
                                        </p:tav>
                                      </p:tavLst>
                                    </p:anim>
                                    <p:animEffect transition="in" filter="fade">
                                      <p:cBhvr>
                                        <p:cTn id="179" dur="1000" decel="50000">
                                          <p:stCondLst>
                                            <p:cond delay="0"/>
                                          </p:stCondLst>
                                        </p:cTn>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357166"/>
            <a:ext cx="8229600" cy="571504"/>
          </a:xfrm>
        </p:spPr>
        <p:txBody>
          <a:bodyPr>
            <a:normAutofit fontScale="90000"/>
          </a:bodyPr>
          <a:lstStyle/>
          <a:p>
            <a:pPr algn="ctr"/>
            <a:r>
              <a:rPr lang="ru-RU" b="1" dirty="0" smtClean="0"/>
              <a:t/>
            </a:r>
            <a:br>
              <a:rPr lang="ru-RU" b="1" dirty="0" smtClean="0"/>
            </a:br>
            <a:r>
              <a:rPr lang="ru-RU" b="1" dirty="0" smtClean="0"/>
              <a:t>основные подачи </a:t>
            </a:r>
            <a:endParaRPr lang="ru-RU" dirty="0"/>
          </a:p>
        </p:txBody>
      </p:sp>
      <p:sp>
        <p:nvSpPr>
          <p:cNvPr id="5" name="Текст 4"/>
          <p:cNvSpPr>
            <a:spLocks noGrp="1"/>
          </p:cNvSpPr>
          <p:nvPr>
            <p:ph type="body" idx="1"/>
          </p:nvPr>
        </p:nvSpPr>
        <p:spPr>
          <a:xfrm>
            <a:off x="428596" y="1071546"/>
            <a:ext cx="4040188" cy="357190"/>
          </a:xfrm>
        </p:spPr>
        <p:txBody>
          <a:bodyPr/>
          <a:lstStyle/>
          <a:p>
            <a:r>
              <a:rPr lang="ru-RU" dirty="0" smtClean="0"/>
              <a:t>Нижняя прямая подача</a:t>
            </a:r>
          </a:p>
          <a:p>
            <a:endParaRPr lang="ru-RU" dirty="0"/>
          </a:p>
        </p:txBody>
      </p:sp>
      <p:sp>
        <p:nvSpPr>
          <p:cNvPr id="7" name="Текст 6"/>
          <p:cNvSpPr>
            <a:spLocks noGrp="1"/>
          </p:cNvSpPr>
          <p:nvPr>
            <p:ph type="body" sz="half" idx="3"/>
          </p:nvPr>
        </p:nvSpPr>
        <p:spPr>
          <a:xfrm>
            <a:off x="4643438" y="1071547"/>
            <a:ext cx="4041775" cy="428628"/>
          </a:xfrm>
        </p:spPr>
        <p:txBody>
          <a:bodyPr/>
          <a:lstStyle/>
          <a:p>
            <a:r>
              <a:rPr lang="ru-RU" dirty="0" smtClean="0"/>
              <a:t>Верхняя прямая подача</a:t>
            </a:r>
          </a:p>
          <a:p>
            <a:endParaRPr lang="ru-RU" dirty="0"/>
          </a:p>
        </p:txBody>
      </p:sp>
      <p:sp>
        <p:nvSpPr>
          <p:cNvPr id="6" name="Содержимое 5"/>
          <p:cNvSpPr>
            <a:spLocks noGrp="1"/>
          </p:cNvSpPr>
          <p:nvPr>
            <p:ph sz="quarter" idx="2"/>
          </p:nvPr>
        </p:nvSpPr>
        <p:spPr>
          <a:xfrm>
            <a:off x="457200" y="1357298"/>
            <a:ext cx="4040188" cy="5003022"/>
          </a:xfrm>
        </p:spPr>
        <p:txBody>
          <a:bodyPr>
            <a:normAutofit fontScale="85000" lnSpcReduction="20000"/>
          </a:bodyPr>
          <a:lstStyle/>
          <a:p>
            <a:pPr>
              <a:buNone/>
            </a:pPr>
            <a:r>
              <a:rPr lang="ru-RU" dirty="0" smtClean="0"/>
              <a:t>Нижняя прямая подача выполняется из положения, при котором игрок стоит боком к сетке, ноги в коленных суставах согнуты, левая выставлена вперед, масса тела переносится на правую стоящую сзади ногу. Пальцы левой, согнутой в локтевом суставе руки поддерживают мяч снизу. Правая рука отводится назад для замаха, мяч подбрасывается </a:t>
            </a:r>
            <a:r>
              <a:rPr lang="ru-RU" dirty="0" err="1" smtClean="0"/>
              <a:t>вверх-вперед</a:t>
            </a:r>
            <a:r>
              <a:rPr lang="ru-RU" dirty="0" smtClean="0"/>
              <a:t> на расстояние вытянутой руки. Удар выполняется встречным движением правой руки </a:t>
            </a:r>
            <a:r>
              <a:rPr lang="ru-RU" dirty="0" err="1" smtClean="0"/>
              <a:t>снизу-вперед</a:t>
            </a:r>
            <a:r>
              <a:rPr lang="ru-RU" dirty="0" smtClean="0"/>
              <a:t> примерно на уровне пояса. Игрок одновременно разгибает правую ногу и переносит массу тела на левую.</a:t>
            </a:r>
            <a:endParaRPr lang="ru-RU" dirty="0"/>
          </a:p>
        </p:txBody>
      </p:sp>
      <p:sp>
        <p:nvSpPr>
          <p:cNvPr id="8" name="Содержимое 7"/>
          <p:cNvSpPr>
            <a:spLocks noGrp="1"/>
          </p:cNvSpPr>
          <p:nvPr>
            <p:ph sz="quarter" idx="4"/>
          </p:nvPr>
        </p:nvSpPr>
        <p:spPr>
          <a:xfrm>
            <a:off x="4645025" y="1428736"/>
            <a:ext cx="4041775" cy="4931584"/>
          </a:xfrm>
        </p:spPr>
        <p:txBody>
          <a:bodyPr/>
          <a:lstStyle/>
          <a:p>
            <a:r>
              <a:rPr lang="ru-RU" dirty="0" smtClean="0"/>
              <a:t>В момент подбрасывания мяча вес тела необходимо перенести дальнюю ногу и слегка подсесть на нее, туловище отклоняется назад и немного поворачивается в сторону ударяющей руки. Одновременно с движением туловища бьющая рука, согнутая в локте, отводится за голову.</a:t>
            </a:r>
            <a:endParaRPr lang="ru-RU" dirty="0"/>
          </a:p>
        </p:txBody>
      </p:sp>
      <p:pic>
        <p:nvPicPr>
          <p:cNvPr id="10" name="Рисунок 9" descr="nizhnyaya_podacha_big.jpg"/>
          <p:cNvPicPr>
            <a:picLocks noChangeAspect="1"/>
          </p:cNvPicPr>
          <p:nvPr/>
        </p:nvPicPr>
        <p:blipFill>
          <a:blip r:embed="rId2"/>
          <a:stretch>
            <a:fillRect/>
          </a:stretch>
        </p:blipFill>
        <p:spPr>
          <a:xfrm>
            <a:off x="500034" y="3420334"/>
            <a:ext cx="8358246" cy="3437666"/>
          </a:xfrm>
          <a:prstGeom prst="rect">
            <a:avLst/>
          </a:prstGeom>
        </p:spPr>
      </p:pic>
      <p:pic>
        <p:nvPicPr>
          <p:cNvPr id="11" name="Рисунок 10" descr="verhnyaya_pryamayaa_podacha_big.jpg"/>
          <p:cNvPicPr>
            <a:picLocks noChangeAspect="1"/>
          </p:cNvPicPr>
          <p:nvPr/>
        </p:nvPicPr>
        <p:blipFill>
          <a:blip r:embed="rId3"/>
          <a:stretch>
            <a:fillRect/>
          </a:stretch>
        </p:blipFill>
        <p:spPr>
          <a:xfrm>
            <a:off x="428596" y="1714488"/>
            <a:ext cx="8501122" cy="41271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10"/>
                                        </p:tgtEl>
                                        <p:attrNameLst>
                                          <p:attrName>ppt_x</p:attrName>
                                        </p:attrNameLst>
                                      </p:cBhvr>
                                      <p:tavLst>
                                        <p:tav tm="0">
                                          <p:val>
                                            <p:strVal val="ppt_x"/>
                                          </p:val>
                                        </p:tav>
                                        <p:tav tm="100000">
                                          <p:val>
                                            <p:strVal val="ppt_x"/>
                                          </p:val>
                                        </p:tav>
                                      </p:tavLst>
                                    </p:anim>
                                    <p:anim calcmode="lin" valueType="num">
                                      <p:cBhvr additive="base">
                                        <p:cTn id="39" dur="500"/>
                                        <p:tgtEl>
                                          <p:spTgt spid="10"/>
                                        </p:tgtEl>
                                        <p:attrNameLst>
                                          <p:attrName>ppt_y</p:attrName>
                                        </p:attrNameLst>
                                      </p:cBhvr>
                                      <p:tavLst>
                                        <p:tav tm="0">
                                          <p:val>
                                            <p:strVal val="ppt_y"/>
                                          </p:val>
                                        </p:tav>
                                        <p:tav tm="100000">
                                          <p:val>
                                            <p:strVal val="1+ppt_h/2"/>
                                          </p:val>
                                        </p:tav>
                                      </p:tavLst>
                                    </p:anim>
                                    <p:set>
                                      <p:cBhvr>
                                        <p:cTn id="40" dur="1" fill="hold">
                                          <p:stCondLst>
                                            <p:cond delay="499"/>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nodeType="clickEffect">
                                  <p:stCondLst>
                                    <p:cond delay="0"/>
                                  </p:stCondLst>
                                  <p:iterate type="lt">
                                    <p:tmPct val="10000"/>
                                  </p:iterate>
                                  <p:childTnLst>
                                    <p:set>
                                      <p:cBhvr>
                                        <p:cTn id="44" dur="1" fill="hold">
                                          <p:stCondLst>
                                            <p:cond delay="0"/>
                                          </p:stCondLst>
                                        </p:cTn>
                                        <p:tgtEl>
                                          <p:spTgt spid="7">
                                            <p:txEl>
                                              <p:pRg st="0" end="0"/>
                                            </p:txEl>
                                          </p:spTgt>
                                        </p:tgtEl>
                                        <p:attrNameLst>
                                          <p:attrName>style.visibility</p:attrName>
                                        </p:attrNameLst>
                                      </p:cBhvr>
                                      <p:to>
                                        <p:strVal val="visible"/>
                                      </p:to>
                                    </p:set>
                                    <p:anim calcmode="lin" valueType="num">
                                      <p:cBhvr>
                                        <p:cTn id="45"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7"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7">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Effect transition="in" filter="blinds(horizontal)">
                                      <p:cBhvr>
                                        <p:cTn id="54" dur="500"/>
                                        <p:tgtEl>
                                          <p:spTgt spid="8">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62" dur="1000" fill="hold"/>
                                        <p:tgtEl>
                                          <p:spTgt spid="11"/>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5457836" cy="676294"/>
          </a:xfrm>
        </p:spPr>
        <p:txBody>
          <a:bodyPr>
            <a:normAutofit/>
          </a:bodyPr>
          <a:lstStyle/>
          <a:p>
            <a:r>
              <a:rPr lang="ru-RU" sz="4000" dirty="0" smtClean="0"/>
              <a:t>Прием мяча снизу  </a:t>
            </a:r>
            <a:endParaRPr lang="ru-RU" sz="4000" dirty="0"/>
          </a:p>
        </p:txBody>
      </p:sp>
      <p:sp>
        <p:nvSpPr>
          <p:cNvPr id="5" name="Текст 4"/>
          <p:cNvSpPr>
            <a:spLocks noGrp="1"/>
          </p:cNvSpPr>
          <p:nvPr>
            <p:ph type="body" idx="2"/>
          </p:nvPr>
        </p:nvSpPr>
        <p:spPr>
          <a:xfrm>
            <a:off x="214282" y="1000108"/>
            <a:ext cx="3214718" cy="5248292"/>
          </a:xfrm>
        </p:spPr>
        <p:txBody>
          <a:bodyPr>
            <a:noAutofit/>
          </a:bodyPr>
          <a:lstStyle/>
          <a:p>
            <a:r>
              <a:rPr lang="ru-RU" sz="1600" dirty="0" smtClean="0"/>
              <a:t>В исходном положении ноги согнуты, одна нога немного впереди, руки подготовлены для приема мяча. Большое значение имеет положение рук. Кисти рук сомкнуты и отведены вниз. Руки прямые, развернуты кнаружи и максимально сближены. Очень важно своевременно занять показанное исходное положение.  Прием мяча осуществляется на нижнюю часть предплечий, иногда говорят «на манжеты». Руки в момент приема мяча выпрямлены, грубой ошибкой будет сгибание их в локтевых суставах. Не должно быть сильного встречного движения рук, они приближаются к месту встречи с мячом за счет некоторого разгибания ног, руки подставляют под мяч</a:t>
            </a:r>
            <a:endParaRPr lang="ru-RU" sz="1600" dirty="0"/>
          </a:p>
        </p:txBody>
      </p:sp>
      <p:pic>
        <p:nvPicPr>
          <p:cNvPr id="6" name="Содержимое 5" descr="297163_html_m5921d264.png"/>
          <p:cNvPicPr>
            <a:picLocks noGrp="1" noChangeAspect="1"/>
          </p:cNvPicPr>
          <p:nvPr>
            <p:ph sz="half" idx="1"/>
          </p:nvPr>
        </p:nvPicPr>
        <p:blipFill>
          <a:blip r:embed="rId2"/>
          <a:stretch>
            <a:fillRect/>
          </a:stretch>
        </p:blipFill>
        <p:spPr>
          <a:xfrm>
            <a:off x="2071670" y="1071546"/>
            <a:ext cx="6827239" cy="2465297"/>
          </a:xfrm>
        </p:spPr>
      </p:pic>
      <p:pic>
        <p:nvPicPr>
          <p:cNvPr id="7" name="Рисунок 6" descr="img28.jpg"/>
          <p:cNvPicPr>
            <a:picLocks noChangeAspect="1"/>
          </p:cNvPicPr>
          <p:nvPr/>
        </p:nvPicPr>
        <p:blipFill>
          <a:blip r:embed="rId3"/>
          <a:stretch>
            <a:fillRect/>
          </a:stretch>
        </p:blipFill>
        <p:spPr>
          <a:xfrm>
            <a:off x="5000628" y="3571876"/>
            <a:ext cx="3548068" cy="2813985"/>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3" dur="1000" fill="hold"/>
                                        <p:tgtEl>
                                          <p:spTgt spid="7"/>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500042"/>
            <a:ext cx="6529406" cy="519108"/>
          </a:xfrm>
        </p:spPr>
        <p:txBody>
          <a:bodyPr/>
          <a:lstStyle/>
          <a:p>
            <a:r>
              <a:rPr lang="ru-RU" sz="3600" dirty="0" smtClean="0"/>
              <a:t>Прием мяча сверху </a:t>
            </a:r>
            <a:endParaRPr lang="ru-RU" sz="3600" dirty="0"/>
          </a:p>
        </p:txBody>
      </p:sp>
      <p:sp>
        <p:nvSpPr>
          <p:cNvPr id="3" name="Текст 2"/>
          <p:cNvSpPr>
            <a:spLocks noGrp="1"/>
          </p:cNvSpPr>
          <p:nvPr>
            <p:ph type="body" idx="2"/>
          </p:nvPr>
        </p:nvSpPr>
        <p:spPr>
          <a:xfrm>
            <a:off x="285720" y="1071546"/>
            <a:ext cx="3529010" cy="5176854"/>
          </a:xfrm>
        </p:spPr>
        <p:txBody>
          <a:bodyPr>
            <a:normAutofit fontScale="92500" lnSpcReduction="20000"/>
          </a:bodyPr>
          <a:lstStyle/>
          <a:p>
            <a:r>
              <a:rPr lang="ru-RU" dirty="0" smtClean="0"/>
              <a:t> </a:t>
            </a:r>
            <a:r>
              <a:rPr lang="ru-RU" sz="1800" dirty="0" smtClean="0"/>
              <a:t>Перед выполнением передачи игрок принимает стойку готовности: одна нога впереди другой, опора на впереди - стоящую ногу. кисти вынесены перед лицом так, чтобы большие пальцы находились примерно на уровне бровей. Указательные и большие пальцы обеих рук образуют треугольник, через который игрок наблюдает за приближающимся мячом. При приближении мяча встречное движение начинают ноги - их разгибают в коленях. Несколько позже в движение включают руки: разгибаясь в локтевых суставах, они задают общее направление полету мяча при передаче. После вылета мяча ноги и руки продолжают разгибаться до полного выпрямления</a:t>
            </a:r>
            <a:endParaRPr lang="ru-RU" sz="1800" dirty="0"/>
          </a:p>
        </p:txBody>
      </p:sp>
      <p:pic>
        <p:nvPicPr>
          <p:cNvPr id="6" name="Содержимое 5" descr="606441_html_23aab247.png"/>
          <p:cNvPicPr>
            <a:picLocks noGrp="1" noChangeAspect="1"/>
          </p:cNvPicPr>
          <p:nvPr>
            <p:ph sz="half" idx="1"/>
          </p:nvPr>
        </p:nvPicPr>
        <p:blipFill>
          <a:blip r:embed="rId2"/>
          <a:stretch>
            <a:fillRect/>
          </a:stretch>
        </p:blipFill>
        <p:spPr>
          <a:xfrm>
            <a:off x="1785918" y="428604"/>
            <a:ext cx="6889007" cy="3340236"/>
          </a:xfrm>
        </p:spPr>
      </p:pic>
      <p:pic>
        <p:nvPicPr>
          <p:cNvPr id="7" name="Рисунок 6" descr="obu4enie_pereda4e_v_voleybole.jpg"/>
          <p:cNvPicPr>
            <a:picLocks noChangeAspect="1"/>
          </p:cNvPicPr>
          <p:nvPr/>
        </p:nvPicPr>
        <p:blipFill>
          <a:blip r:embed="rId3"/>
          <a:stretch>
            <a:fillRect/>
          </a:stretch>
        </p:blipFill>
        <p:spPr>
          <a:xfrm>
            <a:off x="4929190" y="1639728"/>
            <a:ext cx="3381370" cy="47181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3" dur="1000" fill="hold"/>
                                        <p:tgtEl>
                                          <p:spTgt spid="7"/>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5743588" cy="533418"/>
          </a:xfrm>
        </p:spPr>
        <p:txBody>
          <a:bodyPr/>
          <a:lstStyle/>
          <a:p>
            <a:r>
              <a:rPr lang="ru-RU" sz="4000" dirty="0" smtClean="0"/>
              <a:t>Блокирование </a:t>
            </a:r>
            <a:endParaRPr lang="ru-RU" sz="4000" dirty="0"/>
          </a:p>
        </p:txBody>
      </p:sp>
      <p:sp>
        <p:nvSpPr>
          <p:cNvPr id="3" name="Текст 2"/>
          <p:cNvSpPr>
            <a:spLocks noGrp="1"/>
          </p:cNvSpPr>
          <p:nvPr>
            <p:ph type="body" idx="2"/>
          </p:nvPr>
        </p:nvSpPr>
        <p:spPr>
          <a:xfrm>
            <a:off x="285720" y="1000108"/>
            <a:ext cx="4500594" cy="5248292"/>
          </a:xfrm>
        </p:spPr>
        <p:txBody>
          <a:bodyPr/>
          <a:lstStyle/>
          <a:p>
            <a:r>
              <a:rPr lang="ru-RU" sz="2000" b="1" dirty="0" smtClean="0"/>
              <a:t>Блокирование</a:t>
            </a:r>
            <a:r>
              <a:rPr lang="ru-RU" sz="2000" dirty="0" smtClean="0"/>
              <a:t> — технический элемент игры в </a:t>
            </a:r>
            <a:r>
              <a:rPr lang="ru-RU" sz="2000" dirty="0" smtClean="0">
                <a:hlinkClick r:id="rId2" tooltip="Волейбол"/>
              </a:rPr>
              <a:t>волейбол</a:t>
            </a:r>
            <a:r>
              <a:rPr lang="ru-RU" sz="2000" dirty="0" smtClean="0"/>
              <a:t>, применяемый для противодействия атакующим ударам соперника, заключающийся в преграждении пути полёта мяча с помощью выпрыгивания и выставления рук над сеткой</a:t>
            </a:r>
            <a:r>
              <a:rPr lang="ru-RU" dirty="0" smtClean="0"/>
              <a:t>.</a:t>
            </a:r>
            <a:endParaRPr lang="ru-RU" dirty="0"/>
          </a:p>
        </p:txBody>
      </p:sp>
      <p:pic>
        <p:nvPicPr>
          <p:cNvPr id="5" name="Содержимое 4" descr="300px-Volleyball_block.jpg"/>
          <p:cNvPicPr>
            <a:picLocks noGrp="1" noChangeAspect="1"/>
          </p:cNvPicPr>
          <p:nvPr>
            <p:ph sz="half" idx="1"/>
          </p:nvPr>
        </p:nvPicPr>
        <p:blipFill>
          <a:blip r:embed="rId3"/>
          <a:stretch>
            <a:fillRect/>
          </a:stretch>
        </p:blipFill>
        <p:spPr>
          <a:xfrm>
            <a:off x="2285984" y="2285992"/>
            <a:ext cx="6030946" cy="400052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00042"/>
            <a:ext cx="8029604" cy="1000132"/>
          </a:xfrm>
        </p:spPr>
        <p:txBody>
          <a:bodyPr/>
          <a:lstStyle/>
          <a:p>
            <a:pPr algn="ctr"/>
            <a:r>
              <a:rPr lang="ru-RU" sz="3600" dirty="0" smtClean="0">
                <a:ln>
                  <a:solidFill>
                    <a:srgbClr val="002060"/>
                  </a:solidFill>
                </a:ln>
              </a:rPr>
              <a:t>Словарь терминов и жаргонных выражений</a:t>
            </a:r>
            <a:r>
              <a:rPr lang="ru-RU" dirty="0" smtClean="0"/>
              <a:t/>
            </a:r>
            <a:br>
              <a:rPr lang="ru-RU" dirty="0" smtClean="0"/>
            </a:br>
            <a:endParaRPr lang="ru-RU" dirty="0"/>
          </a:p>
        </p:txBody>
      </p:sp>
      <p:sp>
        <p:nvSpPr>
          <p:cNvPr id="3" name="Текст 2"/>
          <p:cNvSpPr>
            <a:spLocks noGrp="1"/>
          </p:cNvSpPr>
          <p:nvPr>
            <p:ph type="body" idx="2"/>
          </p:nvPr>
        </p:nvSpPr>
        <p:spPr>
          <a:xfrm>
            <a:off x="285720" y="1357298"/>
            <a:ext cx="8501122" cy="4891102"/>
          </a:xfrm>
        </p:spPr>
        <p:txBody>
          <a:bodyPr>
            <a:normAutofit/>
          </a:bodyPr>
          <a:lstStyle/>
          <a:p>
            <a:r>
              <a:rPr lang="ru-RU" sz="2000" b="1" dirty="0" err="1" smtClean="0"/>
              <a:t>Брейковое</a:t>
            </a:r>
            <a:r>
              <a:rPr lang="ru-RU" sz="2000" b="1" dirty="0" smtClean="0"/>
              <a:t> очко</a:t>
            </a:r>
            <a:r>
              <a:rPr lang="ru-RU" sz="2000" dirty="0" smtClean="0"/>
              <a:t> — </a:t>
            </a:r>
            <a:r>
              <a:rPr lang="ru-RU" sz="2000" dirty="0" err="1" smtClean="0"/>
              <a:t>очко</a:t>
            </a:r>
            <a:r>
              <a:rPr lang="ru-RU" sz="2000" dirty="0" smtClean="0"/>
              <a:t>, взятое командой со своей подачи.</a:t>
            </a:r>
          </a:p>
          <a:p>
            <a:r>
              <a:rPr lang="ru-RU" sz="2000" b="1" dirty="0" smtClean="0"/>
              <a:t>В тапочки</a:t>
            </a:r>
            <a:r>
              <a:rPr lang="ru-RU" sz="2000" dirty="0" smtClean="0"/>
              <a:t> — мяч после блока отлетает ровно в пол перед атакующим игроком</a:t>
            </a:r>
          </a:p>
          <a:p>
            <a:r>
              <a:rPr lang="ru-RU" sz="2000" b="1" dirty="0" err="1" smtClean="0"/>
              <a:t>Диг</a:t>
            </a:r>
            <a:r>
              <a:rPr lang="ru-RU" sz="2000" dirty="0" smtClean="0"/>
              <a:t>  — защитный удар, выполняемый в падении, поднимающий мяч вверх ударом тыльной стороной ладони.</a:t>
            </a:r>
          </a:p>
          <a:p>
            <a:r>
              <a:rPr lang="ru-RU" sz="2000" b="1" dirty="0" smtClean="0"/>
              <a:t>Дриблинг</a:t>
            </a:r>
            <a:r>
              <a:rPr lang="ru-RU" sz="2000" dirty="0" smtClean="0"/>
              <a:t> — характерное постукивание мяча об пол перед выполнением подачи.</a:t>
            </a:r>
          </a:p>
          <a:p>
            <a:r>
              <a:rPr lang="ru-RU" sz="2000" b="1" dirty="0" smtClean="0"/>
              <a:t>Загнать под кожу</a:t>
            </a:r>
            <a:r>
              <a:rPr lang="ru-RU" sz="2000" dirty="0" smtClean="0"/>
              <a:t> — при атакующем ударе нападающего загнать мяч между сеткой и руками блокирующих.</a:t>
            </a:r>
          </a:p>
          <a:p>
            <a:r>
              <a:rPr lang="ru-RU" sz="2000" b="1" dirty="0" smtClean="0"/>
              <a:t>Зачехлить</a:t>
            </a:r>
            <a:r>
              <a:rPr lang="ru-RU" sz="2000" dirty="0" smtClean="0"/>
              <a:t> — закрыть атаку соперника блоком.</a:t>
            </a:r>
          </a:p>
          <a:p>
            <a:r>
              <a:rPr lang="ru-RU" sz="2000" b="1" dirty="0" err="1" smtClean="0"/>
              <a:t>Эйс</a:t>
            </a:r>
            <a:r>
              <a:rPr lang="ru-RU" sz="2000" dirty="0" smtClean="0"/>
              <a:t>  — очко, выигранное непосредственно с подачи, когда мяч доведён до пола или произошло только одно касание и мяч ушёл в аут.</a:t>
            </a:r>
          </a:p>
          <a:p>
            <a:endParaRPr lang="ru-RU" sz="2000" dirty="0"/>
          </a:p>
        </p:txBody>
      </p:sp>
      <p:sp>
        <p:nvSpPr>
          <p:cNvPr id="4" name="Содержимое 3"/>
          <p:cNvSpPr>
            <a:spLocks noGrp="1"/>
          </p:cNvSpPr>
          <p:nvPr>
            <p:ph sz="half" idx="1"/>
          </p:nvPr>
        </p:nvSpPr>
        <p:spPr>
          <a:xfrm>
            <a:off x="9144000" y="1571612"/>
            <a:ext cx="45719" cy="4605350"/>
          </a:xfrm>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500"/>
                                        <p:tgtEl>
                                          <p:spTgt spid="3">
                                            <p:txEl>
                                              <p:pRg st="5" end="5"/>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3">
      <a:dk1>
        <a:srgbClr val="FF0000"/>
      </a:dk1>
      <a:lt1>
        <a:srgbClr val="FFFF00"/>
      </a:lt1>
      <a:dk2>
        <a:srgbClr val="8D1BFF"/>
      </a:dk2>
      <a:lt2>
        <a:srgbClr val="FFC000"/>
      </a:lt2>
      <a:accent1>
        <a:srgbClr val="C00000"/>
      </a:accent1>
      <a:accent2>
        <a:srgbClr val="FF0000"/>
      </a:accent2>
      <a:accent3>
        <a:srgbClr val="D467A8"/>
      </a:accent3>
      <a:accent4>
        <a:srgbClr val="6585CF"/>
      </a:accent4>
      <a:accent5>
        <a:srgbClr val="7E6BC9"/>
      </a:accent5>
      <a:accent6>
        <a:srgbClr val="A379BB"/>
      </a:accent6>
      <a:hlink>
        <a:srgbClr val="410082"/>
      </a:hlink>
      <a:folHlink>
        <a:srgbClr val="932968"/>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487</TotalTime>
  <Words>340</Words>
  <Application>Microsoft Office PowerPoint</Application>
  <PresentationFormat>Экран (4:3)</PresentationFormat>
  <Paragraphs>49</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Constantia</vt:lpstr>
      <vt:lpstr>Wingdings</vt:lpstr>
      <vt:lpstr>Wingdings 2</vt:lpstr>
      <vt:lpstr>Поток</vt:lpstr>
      <vt:lpstr>Волейбол </vt:lpstr>
      <vt:lpstr>Что такое волейбол ?</vt:lpstr>
      <vt:lpstr>Правила игры:</vt:lpstr>
      <vt:lpstr>Нарушение правил</vt:lpstr>
      <vt:lpstr> основные подачи </vt:lpstr>
      <vt:lpstr>Прием мяча снизу  </vt:lpstr>
      <vt:lpstr>Прием мяча сверху </vt:lpstr>
      <vt:lpstr>Блокирование </vt:lpstr>
      <vt:lpstr>Словарь терминов и жаргонных выражений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и приемы волейбола </dc:title>
  <dc:creator>Маша</dc:creator>
  <cp:lastModifiedBy>Физруки</cp:lastModifiedBy>
  <cp:revision>36</cp:revision>
  <dcterms:created xsi:type="dcterms:W3CDTF">2015-10-25T10:53:19Z</dcterms:created>
  <dcterms:modified xsi:type="dcterms:W3CDTF">2015-10-28T07:16:23Z</dcterms:modified>
</cp:coreProperties>
</file>