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varScale="1">
        <p:scale>
          <a:sx n="110" d="100"/>
          <a:sy n="110" d="100"/>
        </p:scale>
        <p:origin x="163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28.10.2015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28.10.2015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2%D0%BE%D0%BB%D0%B5%D0%B9%D0%B1%D0%BE%D0%BB%D1%8C%D0%BD%D0%B0%D1%8F_%D0%BF%D0%BB%D0%BE%D1%89%D0%B0%D0%B4%D0%BA%D0%B0" TargetMode="External"/><Relationship Id="rId2" Type="http://schemas.openxmlformats.org/officeDocument/2006/relationships/hyperlink" Target="https://ru.wikipedia.org/wiki/%D0%A1%D0%BF%D0%BE%D1%80%D1%82" TargetMode="External"/><Relationship Id="rId1" Type="http://schemas.openxmlformats.org/officeDocument/2006/relationships/slideLayout" Target="../slideLayouts/slideLayout2.xml"/><Relationship Id="rId5" Type="http://schemas.openxmlformats.org/officeDocument/2006/relationships/hyperlink" Target="https://ru.wikipedia.org/wiki/%D0%92%D0%BE%D0%BB%D0%B5%D0%B9%D0%B1%D0%BE%D0%BB%D1%8C%D0%BD%D1%8B%D0%B9_%D0%BC%D1%8F%D1%87" TargetMode="External"/><Relationship Id="rId4" Type="http://schemas.openxmlformats.org/officeDocument/2006/relationships/hyperlink" Target="https://ru.wikipedia.org/w/index.php?title=%D0%A1%D0%B5%D1%82%D0%BA%D0%B0_(%D1%81%D0%BF%D0%BE%D1%80%D1%82%D0%B8%D0%B2%D0%BD%D0%B0%D1%8F)&amp;action=edit&amp;redlink=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ru.wikipedia.org/wiki/%D0%92%D0%BE%D0%BB%D0%B5%D0%B9%D0%B1%D0%BE%D0%BB%D1%8C%D0%BD%D1%8B%D0%B9_%D0%BC%D1%8F%D1%87" TargetMode="External"/><Relationship Id="rId2" Type="http://schemas.openxmlformats.org/officeDocument/2006/relationships/hyperlink" Target="https://ru.wikipedia.org/wiki/%D0%92%D0%BE%D0%BB%D0%B5%D0%B9%D0%B1%D0%BE%D0%BB%D1%8C%D0%BD%D0%B0%D1%8F_%D0%BF%D0%BB%D0%BE%D1%89%D0%B0%D0%B4%D0%BA%D0%B0"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hyperlink" Target="https://ru.wikipedia.org/wiki/%D0%92%D0%BE%D0%BB%D0%B5%D0%B9%D0%B1%D0%BE%D0%B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ru.wikipedia.org/wiki/%D0%92%D0%BE%D0%BB%D0%B5%D0%B9%D0%B1%D0%BE%D0%BB"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764704"/>
            <a:ext cx="7851648" cy="864096"/>
          </a:xfrm>
        </p:spPr>
        <p:txBody>
          <a:bodyPr>
            <a:normAutofit fontScale="90000"/>
          </a:bodyPr>
          <a:lstStyle/>
          <a:p>
            <a:pPr algn="l"/>
            <a:r>
              <a:rPr lang="ru-RU" sz="7200"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В</a:t>
            </a:r>
            <a:r>
              <a:rPr lang="ru-RU" sz="7200"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олейбол</a:t>
            </a:r>
            <a:r>
              <a:rPr lang="ru-RU" spc="300" dirty="0" smtClean="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rPr>
              <a:t> </a:t>
            </a:r>
            <a:endParaRPr lang="ru-RU" spc="300" dirty="0">
              <a:ln w="11430" cmpd="sng">
                <a:solidFill>
                  <a:schemeClr val="accent1">
                    <a:tint val="10000"/>
                  </a:schemeClr>
                </a:solidFill>
                <a:prstDash val="solid"/>
                <a:miter lim="800000"/>
              </a:ln>
              <a:solidFill>
                <a:srgbClr val="002060"/>
              </a:solidFill>
              <a:effectLst>
                <a:glow rad="45500">
                  <a:schemeClr val="accent1">
                    <a:satMod val="220000"/>
                    <a:alpha val="35000"/>
                  </a:schemeClr>
                </a:glow>
              </a:effectLst>
            </a:endParaRPr>
          </a:p>
        </p:txBody>
      </p:sp>
      <p:sp>
        <p:nvSpPr>
          <p:cNvPr id="3" name="Подзаголовок 2"/>
          <p:cNvSpPr>
            <a:spLocks noGrp="1"/>
          </p:cNvSpPr>
          <p:nvPr>
            <p:ph type="subTitle" idx="1"/>
          </p:nvPr>
        </p:nvSpPr>
        <p:spPr>
          <a:xfrm>
            <a:off x="1289304" y="5000636"/>
            <a:ext cx="7854696" cy="1752600"/>
          </a:xfrm>
        </p:spPr>
        <p:txBody>
          <a:bodyPr>
            <a:normAutofit fontScale="92500" lnSpcReduction="10000"/>
          </a:bodyPr>
          <a:lstStyle/>
          <a:p>
            <a:r>
              <a:rPr lang="ru-RU" dirty="0" smtClean="0">
                <a:ln>
                  <a:solidFill>
                    <a:schemeClr val="accent5">
                      <a:lumMod val="50000"/>
                    </a:schemeClr>
                  </a:solidFill>
                </a:ln>
              </a:rPr>
              <a:t>Выполнила</a:t>
            </a:r>
          </a:p>
          <a:p>
            <a:r>
              <a:rPr lang="ru-RU" dirty="0" smtClean="0">
                <a:ln>
                  <a:solidFill>
                    <a:schemeClr val="accent5">
                      <a:lumMod val="50000"/>
                    </a:schemeClr>
                  </a:solidFill>
                </a:ln>
              </a:rPr>
              <a:t> ученица</a:t>
            </a:r>
          </a:p>
          <a:p>
            <a:r>
              <a:rPr lang="ru-RU" dirty="0" smtClean="0">
                <a:ln>
                  <a:solidFill>
                    <a:schemeClr val="accent5">
                      <a:lumMod val="50000"/>
                    </a:schemeClr>
                  </a:solidFill>
                </a:ln>
              </a:rPr>
              <a:t> 9б класса</a:t>
            </a:r>
          </a:p>
          <a:p>
            <a:r>
              <a:rPr lang="ru-RU" dirty="0" smtClean="0">
                <a:ln>
                  <a:solidFill>
                    <a:schemeClr val="accent5">
                      <a:lumMod val="50000"/>
                    </a:schemeClr>
                  </a:solidFill>
                </a:ln>
              </a:rPr>
              <a:t> </a:t>
            </a:r>
            <a:r>
              <a:rPr lang="ru-RU" dirty="0" err="1" smtClean="0">
                <a:ln>
                  <a:solidFill>
                    <a:schemeClr val="accent5">
                      <a:lumMod val="50000"/>
                    </a:schemeClr>
                  </a:solidFill>
                </a:ln>
              </a:rPr>
              <a:t>Сюнина</a:t>
            </a:r>
            <a:r>
              <a:rPr lang="ru-RU" dirty="0" smtClean="0">
                <a:ln>
                  <a:solidFill>
                    <a:schemeClr val="accent5">
                      <a:lumMod val="50000"/>
                    </a:schemeClr>
                  </a:solidFill>
                </a:ln>
              </a:rPr>
              <a:t> Анна  </a:t>
            </a:r>
            <a:endParaRPr lang="ru-RU" dirty="0">
              <a:ln>
                <a:solidFill>
                  <a:schemeClr val="accent5">
                    <a:lumMod val="50000"/>
                  </a:schemeClr>
                </a:solidFill>
              </a:ln>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Текст 2"/>
          <p:cNvSpPr>
            <a:spLocks noGrp="1"/>
          </p:cNvSpPr>
          <p:nvPr>
            <p:ph type="body" idx="2"/>
          </p:nvPr>
        </p:nvSpPr>
        <p:spPr/>
        <p:txBody>
          <a:bodyPr/>
          <a:lstStyle/>
          <a:p>
            <a:endParaRPr lang="ru-RU"/>
          </a:p>
        </p:txBody>
      </p:sp>
      <p:sp>
        <p:nvSpPr>
          <p:cNvPr id="4" name="Содержимое 3"/>
          <p:cNvSpPr>
            <a:spLocks noGrp="1"/>
          </p:cNvSpPr>
          <p:nvPr>
            <p:ph sz="half" idx="1"/>
          </p:nvPr>
        </p:nvSpPr>
        <p:spPr/>
        <p:txBody>
          <a:bodyPr/>
          <a:lstStyle/>
          <a:p>
            <a:endParaRPr lang="ru-RU" dirty="0"/>
          </a:p>
        </p:txBody>
      </p:sp>
      <p:sp>
        <p:nvSpPr>
          <p:cNvPr id="5" name="Прямоугольник 4"/>
          <p:cNvSpPr/>
          <p:nvPr/>
        </p:nvSpPr>
        <p:spPr>
          <a:xfrm>
            <a:off x="500034" y="1571612"/>
            <a:ext cx="8214970" cy="3357586"/>
          </a:xfrm>
          <a:prstGeom prst="rect">
            <a:avLst/>
          </a:prstGeom>
          <a:noFill/>
        </p:spPr>
        <p:txBody>
          <a:bodyPr wrap="none" lIns="91440" tIns="45720" rIns="91440" bIns="45720">
            <a:prstTxWarp prst="textArchUp">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Спасибо за внимание </a:t>
            </a:r>
            <a:endParaRPr lang="ru-RU"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Что такое волейбол ?</a:t>
            </a:r>
            <a:endParaRPr lang="ru-RU" dirty="0"/>
          </a:p>
        </p:txBody>
      </p:sp>
      <p:sp>
        <p:nvSpPr>
          <p:cNvPr id="3" name="Содержимое 2"/>
          <p:cNvSpPr>
            <a:spLocks noGrp="1"/>
          </p:cNvSpPr>
          <p:nvPr>
            <p:ph idx="1"/>
          </p:nvPr>
        </p:nvSpPr>
        <p:spPr/>
        <p:txBody>
          <a:bodyPr>
            <a:normAutofit/>
          </a:bodyPr>
          <a:lstStyle/>
          <a:p>
            <a:r>
              <a:rPr lang="ru-RU" b="1" i="1" dirty="0" smtClean="0"/>
              <a:t>Волейбол</a:t>
            </a:r>
            <a:r>
              <a:rPr lang="ru-RU" i="1" dirty="0" smtClean="0"/>
              <a:t> </a:t>
            </a:r>
            <a:r>
              <a:rPr lang="ru-RU" dirty="0" smtClean="0"/>
              <a:t>— вид </a:t>
            </a:r>
            <a:r>
              <a:rPr lang="ru-RU" dirty="0" smtClean="0">
                <a:hlinkClick r:id="rId2" tooltip="Спорт"/>
              </a:rPr>
              <a:t>спорта</a:t>
            </a:r>
            <a:r>
              <a:rPr lang="ru-RU" dirty="0" smtClean="0"/>
              <a:t>, командная спортивная игра, в процессе которой две команды соревнуются на специальной </a:t>
            </a:r>
            <a:r>
              <a:rPr lang="ru-RU" dirty="0" smtClean="0">
                <a:hlinkClick r:id="rId3" tooltip="Волейбольная площадка"/>
              </a:rPr>
              <a:t>площадке</a:t>
            </a:r>
            <a:r>
              <a:rPr lang="ru-RU" dirty="0" smtClean="0"/>
              <a:t>, разделённой </a:t>
            </a:r>
            <a:r>
              <a:rPr lang="ru-RU" dirty="0" smtClean="0">
                <a:hlinkClick r:id="rId4" tooltip="Сетка (спортивная) (страница отсутствует)"/>
              </a:rPr>
              <a:t>сеткой</a:t>
            </a:r>
            <a:r>
              <a:rPr lang="ru-RU" dirty="0" smtClean="0"/>
              <a:t>, стремясь направить </a:t>
            </a:r>
            <a:r>
              <a:rPr lang="ru-RU" dirty="0" smtClean="0">
                <a:hlinkClick r:id="rId5" tooltip="Волейбольный мяч"/>
              </a:rPr>
              <a:t>мяч</a:t>
            </a:r>
            <a:r>
              <a:rPr lang="ru-RU" dirty="0" smtClean="0"/>
              <a:t> на сторону соперника таким образом, чтобы он приземлился на площадке противника, либо чтобы игрок защищающейся команды допустил ошибку. При этом для организации атаки игрокам одной команды разрешается не более трёх касаний мяча подряд.</a:t>
            </a:r>
            <a:endParaRPr lang="ru-RU"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704104"/>
          </a:xfrm>
        </p:spPr>
        <p:txBody>
          <a:bodyPr>
            <a:normAutofit fontScale="90000"/>
          </a:bodyPr>
          <a:lstStyle/>
          <a:p>
            <a:r>
              <a:rPr lang="ru-RU" dirty="0" smtClean="0"/>
              <a:t>Правила игры:</a:t>
            </a:r>
            <a:endParaRPr lang="ru-RU" dirty="0"/>
          </a:p>
        </p:txBody>
      </p:sp>
      <p:sp>
        <p:nvSpPr>
          <p:cNvPr id="3" name="Содержимое 2"/>
          <p:cNvSpPr>
            <a:spLocks noGrp="1"/>
          </p:cNvSpPr>
          <p:nvPr>
            <p:ph idx="1"/>
          </p:nvPr>
        </p:nvSpPr>
        <p:spPr>
          <a:xfrm>
            <a:off x="457200" y="1000108"/>
            <a:ext cx="8229600" cy="5324492"/>
          </a:xfrm>
        </p:spPr>
        <p:txBody>
          <a:bodyPr>
            <a:normAutofit fontScale="85000" lnSpcReduction="10000"/>
          </a:bodyPr>
          <a:lstStyle/>
          <a:p>
            <a:r>
              <a:rPr lang="ru-RU" dirty="0" smtClean="0"/>
              <a:t>Игра ведётся на прямоугольной </a:t>
            </a:r>
            <a:r>
              <a:rPr lang="ru-RU" dirty="0" smtClean="0">
                <a:hlinkClick r:id="rId2" tooltip="Волейбольная площадка"/>
              </a:rPr>
              <a:t>площадке</a:t>
            </a:r>
            <a:r>
              <a:rPr lang="ru-RU" dirty="0" smtClean="0"/>
              <a:t> размером 18х9 метров. Волейбольная площадка разделена посередине сеткой. Высота сетки для мужчин — 2,43 м, для женщин — 2,24 м.</a:t>
            </a:r>
          </a:p>
          <a:p>
            <a:r>
              <a:rPr lang="ru-RU" dirty="0" smtClean="0"/>
              <a:t>Игра ведётся сферическим </a:t>
            </a:r>
            <a:r>
              <a:rPr lang="ru-RU" dirty="0" smtClean="0">
                <a:hlinkClick r:id="rId3" tooltip="Волейбольный мяч"/>
              </a:rPr>
              <a:t>мячом</a:t>
            </a:r>
            <a:r>
              <a:rPr lang="ru-RU" dirty="0" smtClean="0"/>
              <a:t> окружностью 65—67 см, массой 260—280 г.</a:t>
            </a:r>
          </a:p>
          <a:p>
            <a:r>
              <a:rPr lang="ru-RU" dirty="0" smtClean="0"/>
              <a:t>Каждая из двух команд может иметь в составе до 14 игроков, на поле в каждый момент времени могут находиться 6 игроков. </a:t>
            </a:r>
          </a:p>
          <a:p>
            <a:r>
              <a:rPr lang="ru-RU" dirty="0" smtClean="0"/>
              <a:t>После ввода мяча в игру подачей и успешного розыгрыша подача переходит к той команде, которая выиграла очко. </a:t>
            </a:r>
          </a:p>
          <a:p>
            <a:r>
              <a:rPr lang="ru-RU" dirty="0" smtClean="0"/>
              <a:t>Площадка по количеству игроков условно разделена на 6 зон. После каждого перехода право подачи переходит от одной команды к другой в результате розыгрыша очка, игроки перемещаются в следующую зону по часовой стрелке.</a:t>
            </a:r>
            <a:endParaRPr lang="ru-RU" dirty="0"/>
          </a:p>
        </p:txBody>
      </p:sp>
      <p:pic>
        <p:nvPicPr>
          <p:cNvPr id="4" name="Рисунок 3" descr="VolleyballRotation.svg.png"/>
          <p:cNvPicPr>
            <a:picLocks noChangeAspect="1"/>
          </p:cNvPicPr>
          <p:nvPr/>
        </p:nvPicPr>
        <p:blipFill>
          <a:blip r:embed="rId4"/>
          <a:stretch>
            <a:fillRect/>
          </a:stretch>
        </p:blipFill>
        <p:spPr>
          <a:xfrm>
            <a:off x="5429256" y="1571612"/>
            <a:ext cx="3051661" cy="4768557"/>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wipe(down)">
                                      <p:cBhvr>
                                        <p:cTn id="49" dur="580">
                                          <p:stCondLst>
                                            <p:cond delay="0"/>
                                          </p:stCondLst>
                                        </p:cTn>
                                        <p:tgtEl>
                                          <p:spTgt spid="3">
                                            <p:txEl>
                                              <p:pRg st="2" end="2"/>
                                            </p:txEl>
                                          </p:spTgt>
                                        </p:tgtEl>
                                      </p:cBhvr>
                                    </p:animEffect>
                                    <p:anim calcmode="lin" valueType="num">
                                      <p:cBhvr>
                                        <p:cTn id="5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2" end="2"/>
                                            </p:txEl>
                                          </p:spTgt>
                                        </p:tgtEl>
                                      </p:cBhvr>
                                      <p:to x="100000" y="60000"/>
                                    </p:animScale>
                                    <p:animScale>
                                      <p:cBhvr>
                                        <p:cTn id="56" dur="166" decel="50000">
                                          <p:stCondLst>
                                            <p:cond delay="676"/>
                                          </p:stCondLst>
                                        </p:cTn>
                                        <p:tgtEl>
                                          <p:spTgt spid="3">
                                            <p:txEl>
                                              <p:pRg st="2" end="2"/>
                                            </p:txEl>
                                          </p:spTgt>
                                        </p:tgtEl>
                                      </p:cBhvr>
                                      <p:to x="100000" y="100000"/>
                                    </p:animScale>
                                    <p:animScale>
                                      <p:cBhvr>
                                        <p:cTn id="57" dur="26">
                                          <p:stCondLst>
                                            <p:cond delay="1312"/>
                                          </p:stCondLst>
                                        </p:cTn>
                                        <p:tgtEl>
                                          <p:spTgt spid="3">
                                            <p:txEl>
                                              <p:pRg st="2" end="2"/>
                                            </p:txEl>
                                          </p:spTgt>
                                        </p:tgtEl>
                                      </p:cBhvr>
                                      <p:to x="100000" y="80000"/>
                                    </p:animScale>
                                    <p:animScale>
                                      <p:cBhvr>
                                        <p:cTn id="58" dur="166" decel="50000">
                                          <p:stCondLst>
                                            <p:cond delay="1338"/>
                                          </p:stCondLst>
                                        </p:cTn>
                                        <p:tgtEl>
                                          <p:spTgt spid="3">
                                            <p:txEl>
                                              <p:pRg st="2" end="2"/>
                                            </p:txEl>
                                          </p:spTgt>
                                        </p:tgtEl>
                                      </p:cBhvr>
                                      <p:to x="100000" y="100000"/>
                                    </p:animScale>
                                    <p:animScale>
                                      <p:cBhvr>
                                        <p:cTn id="59" dur="26">
                                          <p:stCondLst>
                                            <p:cond delay="1642"/>
                                          </p:stCondLst>
                                        </p:cTn>
                                        <p:tgtEl>
                                          <p:spTgt spid="3">
                                            <p:txEl>
                                              <p:pRg st="2" end="2"/>
                                            </p:txEl>
                                          </p:spTgt>
                                        </p:tgtEl>
                                      </p:cBhvr>
                                      <p:to x="100000" y="90000"/>
                                    </p:animScale>
                                    <p:animScale>
                                      <p:cBhvr>
                                        <p:cTn id="60" dur="166" decel="50000">
                                          <p:stCondLst>
                                            <p:cond delay="1668"/>
                                          </p:stCondLst>
                                        </p:cTn>
                                        <p:tgtEl>
                                          <p:spTgt spid="3">
                                            <p:txEl>
                                              <p:pRg st="2" end="2"/>
                                            </p:txEl>
                                          </p:spTgt>
                                        </p:tgtEl>
                                      </p:cBhvr>
                                      <p:to x="100000" y="100000"/>
                                    </p:animScale>
                                    <p:animScale>
                                      <p:cBhvr>
                                        <p:cTn id="61" dur="26">
                                          <p:stCondLst>
                                            <p:cond delay="1808"/>
                                          </p:stCondLst>
                                        </p:cTn>
                                        <p:tgtEl>
                                          <p:spTgt spid="3">
                                            <p:txEl>
                                              <p:pRg st="2" end="2"/>
                                            </p:txEl>
                                          </p:spTgt>
                                        </p:tgtEl>
                                      </p:cBhvr>
                                      <p:to x="100000" y="95000"/>
                                    </p:animScale>
                                    <p:animScale>
                                      <p:cBhvr>
                                        <p:cTn id="62" dur="166" decel="50000">
                                          <p:stCondLst>
                                            <p:cond delay="1834"/>
                                          </p:stCondLst>
                                        </p:cTn>
                                        <p:tgtEl>
                                          <p:spTgt spid="3">
                                            <p:txEl>
                                              <p:pRg st="2" end="2"/>
                                            </p:tx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nodeType="clickEffect">
                                  <p:stCondLst>
                                    <p:cond delay="0"/>
                                  </p:stCondLst>
                                  <p:childTnLst>
                                    <p:set>
                                      <p:cBhvr>
                                        <p:cTn id="66" dur="1" fill="hold">
                                          <p:stCondLst>
                                            <p:cond delay="0"/>
                                          </p:stCondLst>
                                        </p:cTn>
                                        <p:tgtEl>
                                          <p:spTgt spid="3">
                                            <p:txEl>
                                              <p:pRg st="3" end="3"/>
                                            </p:txEl>
                                          </p:spTgt>
                                        </p:tgtEl>
                                        <p:attrNameLst>
                                          <p:attrName>style.visibility</p:attrName>
                                        </p:attrNameLst>
                                      </p:cBhvr>
                                      <p:to>
                                        <p:strVal val="visible"/>
                                      </p:to>
                                    </p:set>
                                    <p:animEffect transition="in" filter="wipe(down)">
                                      <p:cBhvr>
                                        <p:cTn id="67" dur="580">
                                          <p:stCondLst>
                                            <p:cond delay="0"/>
                                          </p:stCondLst>
                                        </p:cTn>
                                        <p:tgtEl>
                                          <p:spTgt spid="3">
                                            <p:txEl>
                                              <p:pRg st="3" end="3"/>
                                            </p:txEl>
                                          </p:spTgt>
                                        </p:tgtEl>
                                      </p:cBhvr>
                                    </p:animEffect>
                                    <p:anim calcmode="lin" valueType="num">
                                      <p:cBhvr>
                                        <p:cTn id="6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3">
                                            <p:txEl>
                                              <p:pRg st="3" end="3"/>
                                            </p:txEl>
                                          </p:spTgt>
                                        </p:tgtEl>
                                      </p:cBhvr>
                                      <p:to x="100000" y="60000"/>
                                    </p:animScale>
                                    <p:animScale>
                                      <p:cBhvr>
                                        <p:cTn id="74" dur="166" decel="50000">
                                          <p:stCondLst>
                                            <p:cond delay="676"/>
                                          </p:stCondLst>
                                        </p:cTn>
                                        <p:tgtEl>
                                          <p:spTgt spid="3">
                                            <p:txEl>
                                              <p:pRg st="3" end="3"/>
                                            </p:txEl>
                                          </p:spTgt>
                                        </p:tgtEl>
                                      </p:cBhvr>
                                      <p:to x="100000" y="100000"/>
                                    </p:animScale>
                                    <p:animScale>
                                      <p:cBhvr>
                                        <p:cTn id="75" dur="26">
                                          <p:stCondLst>
                                            <p:cond delay="1312"/>
                                          </p:stCondLst>
                                        </p:cTn>
                                        <p:tgtEl>
                                          <p:spTgt spid="3">
                                            <p:txEl>
                                              <p:pRg st="3" end="3"/>
                                            </p:txEl>
                                          </p:spTgt>
                                        </p:tgtEl>
                                      </p:cBhvr>
                                      <p:to x="100000" y="80000"/>
                                    </p:animScale>
                                    <p:animScale>
                                      <p:cBhvr>
                                        <p:cTn id="76" dur="166" decel="50000">
                                          <p:stCondLst>
                                            <p:cond delay="1338"/>
                                          </p:stCondLst>
                                        </p:cTn>
                                        <p:tgtEl>
                                          <p:spTgt spid="3">
                                            <p:txEl>
                                              <p:pRg st="3" end="3"/>
                                            </p:txEl>
                                          </p:spTgt>
                                        </p:tgtEl>
                                      </p:cBhvr>
                                      <p:to x="100000" y="100000"/>
                                    </p:animScale>
                                    <p:animScale>
                                      <p:cBhvr>
                                        <p:cTn id="77" dur="26">
                                          <p:stCondLst>
                                            <p:cond delay="1642"/>
                                          </p:stCondLst>
                                        </p:cTn>
                                        <p:tgtEl>
                                          <p:spTgt spid="3">
                                            <p:txEl>
                                              <p:pRg st="3" end="3"/>
                                            </p:txEl>
                                          </p:spTgt>
                                        </p:tgtEl>
                                      </p:cBhvr>
                                      <p:to x="100000" y="90000"/>
                                    </p:animScale>
                                    <p:animScale>
                                      <p:cBhvr>
                                        <p:cTn id="78" dur="166" decel="50000">
                                          <p:stCondLst>
                                            <p:cond delay="1668"/>
                                          </p:stCondLst>
                                        </p:cTn>
                                        <p:tgtEl>
                                          <p:spTgt spid="3">
                                            <p:txEl>
                                              <p:pRg st="3" end="3"/>
                                            </p:txEl>
                                          </p:spTgt>
                                        </p:tgtEl>
                                      </p:cBhvr>
                                      <p:to x="100000" y="100000"/>
                                    </p:animScale>
                                    <p:animScale>
                                      <p:cBhvr>
                                        <p:cTn id="79" dur="26">
                                          <p:stCondLst>
                                            <p:cond delay="1808"/>
                                          </p:stCondLst>
                                        </p:cTn>
                                        <p:tgtEl>
                                          <p:spTgt spid="3">
                                            <p:txEl>
                                              <p:pRg st="3" end="3"/>
                                            </p:txEl>
                                          </p:spTgt>
                                        </p:tgtEl>
                                      </p:cBhvr>
                                      <p:to x="100000" y="95000"/>
                                    </p:animScale>
                                    <p:animScale>
                                      <p:cBhvr>
                                        <p:cTn id="80" dur="166" decel="50000">
                                          <p:stCondLst>
                                            <p:cond delay="1834"/>
                                          </p:stCondLst>
                                        </p:cTn>
                                        <p:tgtEl>
                                          <p:spTgt spid="3">
                                            <p:txEl>
                                              <p:pRg st="3" end="3"/>
                                            </p:tx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nodeType="clickEffect">
                                  <p:stCondLst>
                                    <p:cond delay="0"/>
                                  </p:stCondLst>
                                  <p:childTnLst>
                                    <p:set>
                                      <p:cBhvr>
                                        <p:cTn id="84" dur="1" fill="hold">
                                          <p:stCondLst>
                                            <p:cond delay="0"/>
                                          </p:stCondLst>
                                        </p:cTn>
                                        <p:tgtEl>
                                          <p:spTgt spid="3">
                                            <p:txEl>
                                              <p:pRg st="4" end="4"/>
                                            </p:txEl>
                                          </p:spTgt>
                                        </p:tgtEl>
                                        <p:attrNameLst>
                                          <p:attrName>style.visibility</p:attrName>
                                        </p:attrNameLst>
                                      </p:cBhvr>
                                      <p:to>
                                        <p:strVal val="visible"/>
                                      </p:to>
                                    </p:set>
                                    <p:animEffect transition="in" filter="wipe(down)">
                                      <p:cBhvr>
                                        <p:cTn id="85" dur="580">
                                          <p:stCondLst>
                                            <p:cond delay="0"/>
                                          </p:stCondLst>
                                        </p:cTn>
                                        <p:tgtEl>
                                          <p:spTgt spid="3">
                                            <p:txEl>
                                              <p:pRg st="4" end="4"/>
                                            </p:txEl>
                                          </p:spTgt>
                                        </p:tgtEl>
                                      </p:cBhvr>
                                    </p:animEffect>
                                    <p:anim calcmode="lin" valueType="num">
                                      <p:cBhvr>
                                        <p:cTn id="8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3">
                                            <p:txEl>
                                              <p:pRg st="4" end="4"/>
                                            </p:txEl>
                                          </p:spTgt>
                                        </p:tgtEl>
                                      </p:cBhvr>
                                      <p:to x="100000" y="60000"/>
                                    </p:animScale>
                                    <p:animScale>
                                      <p:cBhvr>
                                        <p:cTn id="92" dur="166" decel="50000">
                                          <p:stCondLst>
                                            <p:cond delay="676"/>
                                          </p:stCondLst>
                                        </p:cTn>
                                        <p:tgtEl>
                                          <p:spTgt spid="3">
                                            <p:txEl>
                                              <p:pRg st="4" end="4"/>
                                            </p:txEl>
                                          </p:spTgt>
                                        </p:tgtEl>
                                      </p:cBhvr>
                                      <p:to x="100000" y="100000"/>
                                    </p:animScale>
                                    <p:animScale>
                                      <p:cBhvr>
                                        <p:cTn id="93" dur="26">
                                          <p:stCondLst>
                                            <p:cond delay="1312"/>
                                          </p:stCondLst>
                                        </p:cTn>
                                        <p:tgtEl>
                                          <p:spTgt spid="3">
                                            <p:txEl>
                                              <p:pRg st="4" end="4"/>
                                            </p:txEl>
                                          </p:spTgt>
                                        </p:tgtEl>
                                      </p:cBhvr>
                                      <p:to x="100000" y="80000"/>
                                    </p:animScale>
                                    <p:animScale>
                                      <p:cBhvr>
                                        <p:cTn id="94" dur="166" decel="50000">
                                          <p:stCondLst>
                                            <p:cond delay="1338"/>
                                          </p:stCondLst>
                                        </p:cTn>
                                        <p:tgtEl>
                                          <p:spTgt spid="3">
                                            <p:txEl>
                                              <p:pRg st="4" end="4"/>
                                            </p:txEl>
                                          </p:spTgt>
                                        </p:tgtEl>
                                      </p:cBhvr>
                                      <p:to x="100000" y="100000"/>
                                    </p:animScale>
                                    <p:animScale>
                                      <p:cBhvr>
                                        <p:cTn id="95" dur="26">
                                          <p:stCondLst>
                                            <p:cond delay="1642"/>
                                          </p:stCondLst>
                                        </p:cTn>
                                        <p:tgtEl>
                                          <p:spTgt spid="3">
                                            <p:txEl>
                                              <p:pRg st="4" end="4"/>
                                            </p:txEl>
                                          </p:spTgt>
                                        </p:tgtEl>
                                      </p:cBhvr>
                                      <p:to x="100000" y="90000"/>
                                    </p:animScale>
                                    <p:animScale>
                                      <p:cBhvr>
                                        <p:cTn id="96" dur="166" decel="50000">
                                          <p:stCondLst>
                                            <p:cond delay="1668"/>
                                          </p:stCondLst>
                                        </p:cTn>
                                        <p:tgtEl>
                                          <p:spTgt spid="3">
                                            <p:txEl>
                                              <p:pRg st="4" end="4"/>
                                            </p:txEl>
                                          </p:spTgt>
                                        </p:tgtEl>
                                      </p:cBhvr>
                                      <p:to x="100000" y="100000"/>
                                    </p:animScale>
                                    <p:animScale>
                                      <p:cBhvr>
                                        <p:cTn id="97" dur="26">
                                          <p:stCondLst>
                                            <p:cond delay="1808"/>
                                          </p:stCondLst>
                                        </p:cTn>
                                        <p:tgtEl>
                                          <p:spTgt spid="3">
                                            <p:txEl>
                                              <p:pRg st="4" end="4"/>
                                            </p:txEl>
                                          </p:spTgt>
                                        </p:tgtEl>
                                      </p:cBhvr>
                                      <p:to x="100000" y="95000"/>
                                    </p:animScale>
                                    <p:animScale>
                                      <p:cBhvr>
                                        <p:cTn id="98" dur="166" decel="50000">
                                          <p:stCondLst>
                                            <p:cond delay="1834"/>
                                          </p:stCondLst>
                                        </p:cTn>
                                        <p:tgtEl>
                                          <p:spTgt spid="3">
                                            <p:txEl>
                                              <p:pRg st="4" end="4"/>
                                            </p:txEl>
                                          </p:spTgt>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nodeType="clickEffect">
                                  <p:stCondLst>
                                    <p:cond delay="0"/>
                                  </p:stCondLst>
                                  <p:childTnLst>
                                    <p:set>
                                      <p:cBhvr>
                                        <p:cTn id="102" dur="1" fill="hold">
                                          <p:stCondLst>
                                            <p:cond delay="0"/>
                                          </p:stCondLst>
                                        </p:cTn>
                                        <p:tgtEl>
                                          <p:spTgt spid="4"/>
                                        </p:tgtEl>
                                        <p:attrNameLst>
                                          <p:attrName>style.visibility</p:attrName>
                                        </p:attrNameLst>
                                      </p:cBhvr>
                                      <p:to>
                                        <p:strVal val="visible"/>
                                      </p:to>
                                    </p:set>
                                    <p:anim calcmode="lin" valueType="num">
                                      <p:cBhvr>
                                        <p:cTn id="103"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6" dur="1000" fill="hold"/>
                                        <p:tgtEl>
                                          <p:spTgt spid="4"/>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632666"/>
          </a:xfrm>
        </p:spPr>
        <p:txBody>
          <a:bodyPr>
            <a:normAutofit fontScale="90000"/>
          </a:bodyPr>
          <a:lstStyle/>
          <a:p>
            <a:pPr algn="ctr"/>
            <a:r>
              <a:rPr lang="ru-RU" dirty="0" smtClean="0"/>
              <a:t>Нарушение правил</a:t>
            </a:r>
            <a:endParaRPr lang="ru-RU" dirty="0"/>
          </a:p>
        </p:txBody>
      </p:sp>
      <p:sp>
        <p:nvSpPr>
          <p:cNvPr id="3" name="Содержимое 2"/>
          <p:cNvSpPr>
            <a:spLocks noGrp="1"/>
          </p:cNvSpPr>
          <p:nvPr>
            <p:ph idx="1"/>
          </p:nvPr>
        </p:nvSpPr>
        <p:spPr>
          <a:xfrm>
            <a:off x="457200" y="1000108"/>
            <a:ext cx="8229600" cy="5324492"/>
          </a:xfrm>
        </p:spPr>
        <p:txBody>
          <a:bodyPr>
            <a:normAutofit lnSpcReduction="10000"/>
          </a:bodyPr>
          <a:lstStyle/>
          <a:p>
            <a:pPr>
              <a:buNone/>
            </a:pPr>
            <a:r>
              <a:rPr lang="ru-RU" sz="1700" b="1" i="1" dirty="0" smtClean="0">
                <a:solidFill>
                  <a:schemeClr val="tx1">
                    <a:lumMod val="50000"/>
                  </a:schemeClr>
                </a:solidFill>
              </a:rPr>
              <a:t>При подаче:</a:t>
            </a:r>
          </a:p>
          <a:p>
            <a:pPr>
              <a:buFont typeface="Wingdings" pitchFamily="2" charset="2"/>
              <a:buChar char="v"/>
            </a:pPr>
            <a:r>
              <a:rPr lang="ru-RU" sz="1700" dirty="0" smtClean="0"/>
              <a:t>Игрок заступил ногой на пространство площадки.</a:t>
            </a:r>
          </a:p>
          <a:p>
            <a:pPr>
              <a:buFont typeface="Wingdings" pitchFamily="2" charset="2"/>
              <a:buChar char="v"/>
            </a:pPr>
            <a:r>
              <a:rPr lang="ru-RU" sz="1700" dirty="0" smtClean="0"/>
              <a:t>Игрок подбросил и поймал мяч.</a:t>
            </a:r>
          </a:p>
          <a:p>
            <a:pPr>
              <a:buFont typeface="Wingdings" pitchFamily="2" charset="2"/>
              <a:buChar char="v"/>
            </a:pPr>
            <a:r>
              <a:rPr lang="ru-RU" sz="1700" dirty="0" smtClean="0"/>
              <a:t>Мяч касается антенны, игрока подающей команды или не пересекает вертикальную плоскость сетки полностью через площадь перехода, выходит в аут.</a:t>
            </a:r>
          </a:p>
          <a:p>
            <a:pPr>
              <a:buFont typeface="Wingdings" pitchFamily="2" charset="2"/>
              <a:buChar char="v"/>
            </a:pPr>
            <a:r>
              <a:rPr lang="ru-RU" sz="1700" dirty="0" smtClean="0"/>
              <a:t>Подача, совершённая до свистка судьи, не засчитывается и повторяется.</a:t>
            </a:r>
          </a:p>
          <a:p>
            <a:pPr>
              <a:buFont typeface="Wingdings" pitchFamily="2" charset="2"/>
              <a:buChar char="v"/>
            </a:pPr>
            <a:r>
              <a:rPr lang="ru-RU" sz="1700" dirty="0" smtClean="0"/>
              <a:t>По истечении 8 секунд после свистка судьи мяч передаётся команде соперников.</a:t>
            </a:r>
          </a:p>
          <a:p>
            <a:pPr>
              <a:buNone/>
            </a:pPr>
            <a:r>
              <a:rPr lang="ru-RU" sz="1700" b="1" i="1" dirty="0" smtClean="0">
                <a:solidFill>
                  <a:schemeClr val="tx1">
                    <a:lumMod val="50000"/>
                  </a:schemeClr>
                </a:solidFill>
              </a:rPr>
              <a:t>При розыгрыше:</a:t>
            </a:r>
          </a:p>
          <a:p>
            <a:pPr>
              <a:buFont typeface="Wingdings" pitchFamily="2" charset="2"/>
              <a:buChar char="v"/>
            </a:pPr>
            <a:r>
              <a:rPr lang="ru-RU" sz="1700" dirty="0" smtClean="0"/>
              <a:t>Сделано более трёх касаний (не учитывая блок).</a:t>
            </a:r>
          </a:p>
          <a:p>
            <a:pPr>
              <a:buFont typeface="Wingdings" pitchFamily="2" charset="2"/>
              <a:buChar char="v"/>
            </a:pPr>
            <a:r>
              <a:rPr lang="ru-RU" sz="1700" dirty="0" smtClean="0"/>
              <a:t>Касание игроком сетки между антеннами, касание антенны</a:t>
            </a:r>
            <a:r>
              <a:rPr lang="ru-RU" sz="1700" baseline="30000" dirty="0" smtClean="0">
                <a:hlinkClick r:id="rId2"/>
              </a:rPr>
              <a:t>[24]</a:t>
            </a:r>
            <a:r>
              <a:rPr lang="ru-RU" sz="1700" dirty="0" smtClean="0"/>
              <a:t>.</a:t>
            </a:r>
          </a:p>
          <a:p>
            <a:pPr>
              <a:buFont typeface="Wingdings" pitchFamily="2" charset="2"/>
              <a:buChar char="v"/>
            </a:pPr>
            <a:r>
              <a:rPr lang="ru-RU" sz="1700" dirty="0" smtClean="0"/>
              <a:t>Заступ игроком задней трёхметровой линии при атаке.</a:t>
            </a:r>
          </a:p>
          <a:p>
            <a:pPr>
              <a:buFont typeface="Wingdings" pitchFamily="2" charset="2"/>
              <a:buChar char="v"/>
            </a:pPr>
            <a:r>
              <a:rPr lang="ru-RU" sz="1700" dirty="0" smtClean="0"/>
              <a:t>Ошибка на приёме: двойное касание или задержка мяча.</a:t>
            </a:r>
          </a:p>
          <a:p>
            <a:pPr>
              <a:buFont typeface="Wingdings" pitchFamily="2" charset="2"/>
              <a:buChar char="v"/>
            </a:pPr>
            <a:r>
              <a:rPr lang="ru-RU" sz="1700" dirty="0" smtClean="0"/>
              <a:t>Переход центральной линии.</a:t>
            </a:r>
          </a:p>
          <a:p>
            <a:pPr>
              <a:buNone/>
            </a:pPr>
            <a:r>
              <a:rPr lang="ru-RU" sz="1700" b="1" i="1" dirty="0" smtClean="0">
                <a:solidFill>
                  <a:schemeClr val="tx1">
                    <a:lumMod val="50000"/>
                  </a:schemeClr>
                </a:solidFill>
              </a:rPr>
              <a:t>Регламент:</a:t>
            </a:r>
          </a:p>
          <a:p>
            <a:pPr>
              <a:buFont typeface="Wingdings" pitchFamily="2" charset="2"/>
              <a:buChar char="v"/>
            </a:pPr>
            <a:r>
              <a:rPr lang="ru-RU" sz="1700" dirty="0" smtClean="0"/>
              <a:t>Нарушение расстановки.</a:t>
            </a:r>
          </a:p>
          <a:p>
            <a:pPr>
              <a:buFont typeface="Wingdings" pitchFamily="2" charset="2"/>
              <a:buChar char="v"/>
            </a:pPr>
            <a:r>
              <a:rPr lang="ru-RU" sz="1700" dirty="0" smtClean="0"/>
              <a:t>Неспортивное поведение одного из игроков или тренера.</a:t>
            </a:r>
          </a:p>
          <a:p>
            <a:pPr>
              <a:buNone/>
            </a:pPr>
            <a:endParaRPr lang="ru-RU" b="1" i="1"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5" presetClass="entr" presetSubtype="0" fill="hold"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7"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3">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5" presetClass="entr" presetSubtype="0" fill="hold"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 calcmode="lin" valueType="num">
                                      <p:cBhvr>
                                        <p:cTn id="46"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9"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3">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5" presetClass="entr" presetSubtype="0" fill="hold" nodeType="click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 calcmode="lin" valueType="num">
                                      <p:cBhvr>
                                        <p:cTn id="58"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9"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60"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61"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62"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3"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4"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5" dur="1000" decel="50000">
                                          <p:stCondLst>
                                            <p:cond delay="0"/>
                                          </p:stCondLst>
                                        </p:cTn>
                                        <p:tgtEl>
                                          <p:spTgt spid="3">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5" presetClass="entr" presetSubtype="0" fill="hold" nodeType="click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 calcmode="lin" valueType="num">
                                      <p:cBhvr>
                                        <p:cTn id="70"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71"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72"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3"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4"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5"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6"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7" dur="1000" decel="50000">
                                          <p:stCondLst>
                                            <p:cond delay="0"/>
                                          </p:stCondLst>
                                        </p:cTn>
                                        <p:tgtEl>
                                          <p:spTgt spid="3">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1" presetClass="entr" presetSubtype="0" fill="hold" nodeType="clickEffect">
                                  <p:stCondLst>
                                    <p:cond delay="0"/>
                                  </p:stCondLst>
                                  <p:iterate type="lt">
                                    <p:tmPct val="10000"/>
                                  </p:iterate>
                                  <p:childTnLst>
                                    <p:set>
                                      <p:cBhvr>
                                        <p:cTn id="81" dur="1" fill="hold">
                                          <p:stCondLst>
                                            <p:cond delay="0"/>
                                          </p:stCondLst>
                                        </p:cTn>
                                        <p:tgtEl>
                                          <p:spTgt spid="3">
                                            <p:txEl>
                                              <p:pRg st="6" end="6"/>
                                            </p:txEl>
                                          </p:spTgt>
                                        </p:tgtEl>
                                        <p:attrNameLst>
                                          <p:attrName>style.visibility</p:attrName>
                                        </p:attrNameLst>
                                      </p:cBhvr>
                                      <p:to>
                                        <p:strVal val="visible"/>
                                      </p:to>
                                    </p:set>
                                    <p:anim calcmode="lin" valueType="num">
                                      <p:cBhvr>
                                        <p:cTn id="8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8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8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6" dur="500" tmFilter="0,0; .5, 1; 1, 1"/>
                                        <p:tgtEl>
                                          <p:spTgt spid="3">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p:cTn id="9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7" end="7"/>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nodeType="clickEffect">
                                  <p:stCondLst>
                                    <p:cond delay="0"/>
                                  </p:stCondLst>
                                  <p:childTnLst>
                                    <p:set>
                                      <p:cBhvr>
                                        <p:cTn id="102" dur="1" fill="hold">
                                          <p:stCondLst>
                                            <p:cond delay="0"/>
                                          </p:stCondLst>
                                        </p:cTn>
                                        <p:tgtEl>
                                          <p:spTgt spid="3">
                                            <p:txEl>
                                              <p:pRg st="8" end="8"/>
                                            </p:txEl>
                                          </p:spTgt>
                                        </p:tgtEl>
                                        <p:attrNameLst>
                                          <p:attrName>style.visibility</p:attrName>
                                        </p:attrNameLst>
                                      </p:cBhvr>
                                      <p:to>
                                        <p:strVal val="visible"/>
                                      </p:to>
                                    </p:set>
                                    <p:anim calcmode="lin" valueType="num">
                                      <p:cBhvr>
                                        <p:cTn id="10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3">
                                            <p:txEl>
                                              <p:pRg st="8" end="8"/>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5" presetClass="entr" presetSubtype="0" fill="hold" nodeType="clickEffect">
                                  <p:stCondLst>
                                    <p:cond delay="0"/>
                                  </p:stCondLst>
                                  <p:childTnLst>
                                    <p:set>
                                      <p:cBhvr>
                                        <p:cTn id="114" dur="1" fill="hold">
                                          <p:stCondLst>
                                            <p:cond delay="0"/>
                                          </p:stCondLst>
                                        </p:cTn>
                                        <p:tgtEl>
                                          <p:spTgt spid="3">
                                            <p:txEl>
                                              <p:pRg st="9" end="9"/>
                                            </p:txEl>
                                          </p:spTgt>
                                        </p:tgtEl>
                                        <p:attrNameLst>
                                          <p:attrName>style.visibility</p:attrName>
                                        </p:attrNameLst>
                                      </p:cBhvr>
                                      <p:to>
                                        <p:strVal val="visible"/>
                                      </p:to>
                                    </p:set>
                                    <p:anim calcmode="lin" valueType="num">
                                      <p:cBhvr>
                                        <p:cTn id="115" dur="500" decel="50000" fill="hold">
                                          <p:stCondLst>
                                            <p:cond delay="0"/>
                                          </p:stCondLst>
                                        </p:cTn>
                                        <p:tgtEl>
                                          <p:spTgt spid="3">
                                            <p:txEl>
                                              <p:pRg st="9" end="9"/>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3">
                                            <p:txEl>
                                              <p:pRg st="9" end="9"/>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3">
                                            <p:txEl>
                                              <p:pRg st="9" end="9"/>
                                            </p:txEl>
                                          </p:spTgt>
                                        </p:tgtEl>
                                        <p:attrNameLst>
                                          <p:attrName>ppt_w</p:attrName>
                                        </p:attrNameLst>
                                      </p:cBhvr>
                                      <p:tavLst>
                                        <p:tav tm="0">
                                          <p:val>
                                            <p:strVal val="#ppt_w*.05"/>
                                          </p:val>
                                        </p:tav>
                                        <p:tav tm="100000">
                                          <p:val>
                                            <p:strVal val="#ppt_w"/>
                                          </p:val>
                                        </p:tav>
                                      </p:tavLst>
                                    </p:anim>
                                    <p:anim calcmode="lin" valueType="num">
                                      <p:cBhvr>
                                        <p:cTn id="118" dur="1000" fill="hold"/>
                                        <p:tgtEl>
                                          <p:spTgt spid="3">
                                            <p:txEl>
                                              <p:pRg st="9" end="9"/>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3">
                                            <p:txEl>
                                              <p:pRg st="9" end="9"/>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3">
                                            <p:txEl>
                                              <p:pRg st="9" end="9"/>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3">
                                            <p:txEl>
                                              <p:pRg st="9" end="9"/>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3">
                                            <p:txEl>
                                              <p:pRg st="9" end="9"/>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5" presetClass="entr" presetSubtype="0" fill="hold" nodeType="clickEffect">
                                  <p:stCondLst>
                                    <p:cond delay="0"/>
                                  </p:stCondLst>
                                  <p:childTnLst>
                                    <p:set>
                                      <p:cBhvr>
                                        <p:cTn id="126" dur="1" fill="hold">
                                          <p:stCondLst>
                                            <p:cond delay="0"/>
                                          </p:stCondLst>
                                        </p:cTn>
                                        <p:tgtEl>
                                          <p:spTgt spid="3">
                                            <p:txEl>
                                              <p:pRg st="10" end="10"/>
                                            </p:txEl>
                                          </p:spTgt>
                                        </p:tgtEl>
                                        <p:attrNameLst>
                                          <p:attrName>style.visibility</p:attrName>
                                        </p:attrNameLst>
                                      </p:cBhvr>
                                      <p:to>
                                        <p:strVal val="visible"/>
                                      </p:to>
                                    </p:set>
                                    <p:anim calcmode="lin" valueType="num">
                                      <p:cBhvr>
                                        <p:cTn id="127" dur="500" decel="50000" fill="hold">
                                          <p:stCondLst>
                                            <p:cond delay="0"/>
                                          </p:stCondLst>
                                        </p:cTn>
                                        <p:tgtEl>
                                          <p:spTgt spid="3">
                                            <p:txEl>
                                              <p:pRg st="10" end="10"/>
                                            </p:txEl>
                                          </p:spTgt>
                                        </p:tgtEl>
                                        <p:attrNameLst>
                                          <p:attrName>style.rotation</p:attrName>
                                        </p:attrNameLst>
                                      </p:cBhvr>
                                      <p:tavLst>
                                        <p:tav tm="0">
                                          <p:val>
                                            <p:fltVal val="-90"/>
                                          </p:val>
                                        </p:tav>
                                        <p:tav tm="100000">
                                          <p:val>
                                            <p:fltVal val="0"/>
                                          </p:val>
                                        </p:tav>
                                      </p:tavLst>
                                    </p:anim>
                                    <p:anim calcmode="lin" valueType="num">
                                      <p:cBhvr>
                                        <p:cTn id="128" dur="500" decel="50000" fill="hold">
                                          <p:stCondLst>
                                            <p:cond delay="0"/>
                                          </p:stCondLst>
                                        </p:cTn>
                                        <p:tgtEl>
                                          <p:spTgt spid="3">
                                            <p:txEl>
                                              <p:pRg st="10" end="10"/>
                                            </p:txEl>
                                          </p:spTgt>
                                        </p:tgtEl>
                                        <p:attrNameLst>
                                          <p:attrName>ppt_w</p:attrName>
                                        </p:attrNameLst>
                                      </p:cBhvr>
                                      <p:tavLst>
                                        <p:tav tm="0">
                                          <p:val>
                                            <p:strVal val="#ppt_w"/>
                                          </p:val>
                                        </p:tav>
                                        <p:tav tm="100000">
                                          <p:val>
                                            <p:strVal val="#ppt_w*.05"/>
                                          </p:val>
                                        </p:tav>
                                      </p:tavLst>
                                    </p:anim>
                                    <p:anim calcmode="lin" valueType="num">
                                      <p:cBhvr>
                                        <p:cTn id="129" dur="500" accel="50000" fill="hold">
                                          <p:stCondLst>
                                            <p:cond delay="500"/>
                                          </p:stCondLst>
                                        </p:cTn>
                                        <p:tgtEl>
                                          <p:spTgt spid="3">
                                            <p:txEl>
                                              <p:pRg st="10" end="10"/>
                                            </p:txEl>
                                          </p:spTgt>
                                        </p:tgtEl>
                                        <p:attrNameLst>
                                          <p:attrName>ppt_w</p:attrName>
                                        </p:attrNameLst>
                                      </p:cBhvr>
                                      <p:tavLst>
                                        <p:tav tm="0">
                                          <p:val>
                                            <p:strVal val="#ppt_w*.05"/>
                                          </p:val>
                                        </p:tav>
                                        <p:tav tm="100000">
                                          <p:val>
                                            <p:strVal val="#ppt_w"/>
                                          </p:val>
                                        </p:tav>
                                      </p:tavLst>
                                    </p:anim>
                                    <p:anim calcmode="lin" valueType="num">
                                      <p:cBhvr>
                                        <p:cTn id="130" dur="1000" fill="hold"/>
                                        <p:tgtEl>
                                          <p:spTgt spid="3">
                                            <p:txEl>
                                              <p:pRg st="10" end="10"/>
                                            </p:txEl>
                                          </p:spTgt>
                                        </p:tgtEl>
                                        <p:attrNameLst>
                                          <p:attrName>ppt_h</p:attrName>
                                        </p:attrNameLst>
                                      </p:cBhvr>
                                      <p:tavLst>
                                        <p:tav tm="0">
                                          <p:val>
                                            <p:strVal val="#ppt_h"/>
                                          </p:val>
                                        </p:tav>
                                        <p:tav tm="100000">
                                          <p:val>
                                            <p:strVal val="#ppt_h"/>
                                          </p:val>
                                        </p:tav>
                                      </p:tavLst>
                                    </p:anim>
                                    <p:anim calcmode="lin" valueType="num">
                                      <p:cBhvr>
                                        <p:cTn id="131" dur="500" decel="50000" fill="hold">
                                          <p:stCondLst>
                                            <p:cond delay="0"/>
                                          </p:stCondLst>
                                        </p:cTn>
                                        <p:tgtEl>
                                          <p:spTgt spid="3">
                                            <p:txEl>
                                              <p:pRg st="10" end="10"/>
                                            </p:txEl>
                                          </p:spTgt>
                                        </p:tgtEl>
                                        <p:attrNameLst>
                                          <p:attrName>ppt_x</p:attrName>
                                        </p:attrNameLst>
                                      </p:cBhvr>
                                      <p:tavLst>
                                        <p:tav tm="0">
                                          <p:val>
                                            <p:strVal val="#ppt_x+.4"/>
                                          </p:val>
                                        </p:tav>
                                        <p:tav tm="100000">
                                          <p:val>
                                            <p:strVal val="#ppt_x"/>
                                          </p:val>
                                        </p:tav>
                                      </p:tavLst>
                                    </p:anim>
                                    <p:anim calcmode="lin" valueType="num">
                                      <p:cBhvr>
                                        <p:cTn id="132" dur="500" decel="50000" fill="hold">
                                          <p:stCondLst>
                                            <p:cond delay="0"/>
                                          </p:stCondLst>
                                        </p:cTn>
                                        <p:tgtEl>
                                          <p:spTgt spid="3">
                                            <p:txEl>
                                              <p:pRg st="10" end="10"/>
                                            </p:txEl>
                                          </p:spTgt>
                                        </p:tgtEl>
                                        <p:attrNameLst>
                                          <p:attrName>ppt_y</p:attrName>
                                        </p:attrNameLst>
                                      </p:cBhvr>
                                      <p:tavLst>
                                        <p:tav tm="0">
                                          <p:val>
                                            <p:strVal val="#ppt_y-.2"/>
                                          </p:val>
                                        </p:tav>
                                        <p:tav tm="100000">
                                          <p:val>
                                            <p:strVal val="#ppt_y+.1"/>
                                          </p:val>
                                        </p:tav>
                                      </p:tavLst>
                                    </p:anim>
                                    <p:anim calcmode="lin" valueType="num">
                                      <p:cBhvr>
                                        <p:cTn id="133" dur="500" accel="50000" fill="hold">
                                          <p:stCondLst>
                                            <p:cond delay="500"/>
                                          </p:stCondLst>
                                        </p:cTn>
                                        <p:tgtEl>
                                          <p:spTgt spid="3">
                                            <p:txEl>
                                              <p:pRg st="10" end="10"/>
                                            </p:txEl>
                                          </p:spTgt>
                                        </p:tgtEl>
                                        <p:attrNameLst>
                                          <p:attrName>ppt_y</p:attrName>
                                        </p:attrNameLst>
                                      </p:cBhvr>
                                      <p:tavLst>
                                        <p:tav tm="0">
                                          <p:val>
                                            <p:strVal val="#ppt_y+.1"/>
                                          </p:val>
                                        </p:tav>
                                        <p:tav tm="100000">
                                          <p:val>
                                            <p:strVal val="#ppt_y"/>
                                          </p:val>
                                        </p:tav>
                                      </p:tavLst>
                                    </p:anim>
                                    <p:animEffect transition="in" filter="fade">
                                      <p:cBhvr>
                                        <p:cTn id="134" dur="1000" decel="50000">
                                          <p:stCondLst>
                                            <p:cond delay="0"/>
                                          </p:stCondLst>
                                        </p:cTn>
                                        <p:tgtEl>
                                          <p:spTgt spid="3">
                                            <p:txEl>
                                              <p:pRg st="10" end="10"/>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25" presetClass="entr" presetSubtype="0" fill="hold" nodeType="clickEffect">
                                  <p:stCondLst>
                                    <p:cond delay="0"/>
                                  </p:stCondLst>
                                  <p:childTnLst>
                                    <p:set>
                                      <p:cBhvr>
                                        <p:cTn id="138" dur="1" fill="hold">
                                          <p:stCondLst>
                                            <p:cond delay="0"/>
                                          </p:stCondLst>
                                        </p:cTn>
                                        <p:tgtEl>
                                          <p:spTgt spid="3">
                                            <p:txEl>
                                              <p:pRg st="11" end="11"/>
                                            </p:txEl>
                                          </p:spTgt>
                                        </p:tgtEl>
                                        <p:attrNameLst>
                                          <p:attrName>style.visibility</p:attrName>
                                        </p:attrNameLst>
                                      </p:cBhvr>
                                      <p:to>
                                        <p:strVal val="visible"/>
                                      </p:to>
                                    </p:set>
                                    <p:anim calcmode="lin" valueType="num">
                                      <p:cBhvr>
                                        <p:cTn id="139" dur="500" decel="50000" fill="hold">
                                          <p:stCondLst>
                                            <p:cond delay="0"/>
                                          </p:stCondLst>
                                        </p:cTn>
                                        <p:tgtEl>
                                          <p:spTgt spid="3">
                                            <p:txEl>
                                              <p:pRg st="11" end="11"/>
                                            </p:txEl>
                                          </p:spTgt>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3">
                                            <p:txEl>
                                              <p:pRg st="11" end="11"/>
                                            </p:txEl>
                                          </p:spTgt>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3">
                                            <p:txEl>
                                              <p:pRg st="11" end="11"/>
                                            </p:txEl>
                                          </p:spTgt>
                                        </p:tgtEl>
                                        <p:attrNameLst>
                                          <p:attrName>ppt_w</p:attrName>
                                        </p:attrNameLst>
                                      </p:cBhvr>
                                      <p:tavLst>
                                        <p:tav tm="0">
                                          <p:val>
                                            <p:strVal val="#ppt_w*.05"/>
                                          </p:val>
                                        </p:tav>
                                        <p:tav tm="100000">
                                          <p:val>
                                            <p:strVal val="#ppt_w"/>
                                          </p:val>
                                        </p:tav>
                                      </p:tavLst>
                                    </p:anim>
                                    <p:anim calcmode="lin" valueType="num">
                                      <p:cBhvr>
                                        <p:cTn id="142" dur="1000" fill="hold"/>
                                        <p:tgtEl>
                                          <p:spTgt spid="3">
                                            <p:txEl>
                                              <p:pRg st="11" end="11"/>
                                            </p:txEl>
                                          </p:spTgt>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3">
                                            <p:txEl>
                                              <p:pRg st="11" end="11"/>
                                            </p:txEl>
                                          </p:spTgt>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3">
                                            <p:txEl>
                                              <p:pRg st="11" end="11"/>
                                            </p:txEl>
                                          </p:spTgt>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3">
                                            <p:txEl>
                                              <p:pRg st="11" end="11"/>
                                            </p:txEl>
                                          </p:spTgt>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3">
                                            <p:txEl>
                                              <p:pRg st="11" end="11"/>
                                            </p:txEl>
                                          </p:spTgt>
                                        </p:tgtEl>
                                      </p:cBhvr>
                                    </p:animEffect>
                                  </p:childTnLst>
                                </p:cTn>
                              </p:par>
                            </p:childTnLst>
                          </p:cTn>
                        </p:par>
                      </p:childTnLst>
                    </p:cTn>
                  </p:par>
                  <p:par>
                    <p:cTn id="147" fill="hold">
                      <p:stCondLst>
                        <p:cond delay="indefinite"/>
                      </p:stCondLst>
                      <p:childTnLst>
                        <p:par>
                          <p:cTn id="148" fill="hold">
                            <p:stCondLst>
                              <p:cond delay="0"/>
                            </p:stCondLst>
                            <p:childTnLst>
                              <p:par>
                                <p:cTn id="149" presetID="41" presetClass="entr" presetSubtype="0" fill="hold" nodeType="clickEffect">
                                  <p:stCondLst>
                                    <p:cond delay="0"/>
                                  </p:stCondLst>
                                  <p:iterate type="lt">
                                    <p:tmPct val="10000"/>
                                  </p:iterate>
                                  <p:childTnLst>
                                    <p:set>
                                      <p:cBhvr>
                                        <p:cTn id="150" dur="1" fill="hold">
                                          <p:stCondLst>
                                            <p:cond delay="0"/>
                                          </p:stCondLst>
                                        </p:cTn>
                                        <p:tgtEl>
                                          <p:spTgt spid="3">
                                            <p:txEl>
                                              <p:pRg st="12" end="12"/>
                                            </p:txEl>
                                          </p:spTgt>
                                        </p:tgtEl>
                                        <p:attrNameLst>
                                          <p:attrName>style.visibility</p:attrName>
                                        </p:attrNameLst>
                                      </p:cBhvr>
                                      <p:to>
                                        <p:strVal val="visible"/>
                                      </p:to>
                                    </p:set>
                                    <p:anim calcmode="lin" valueType="num">
                                      <p:cBhvr>
                                        <p:cTn id="151" dur="500" fill="hold"/>
                                        <p:tgtEl>
                                          <p:spTgt spid="3">
                                            <p:txEl>
                                              <p:pRg st="12" end="1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2" dur="500" fill="hold"/>
                                        <p:tgtEl>
                                          <p:spTgt spid="3">
                                            <p:txEl>
                                              <p:pRg st="12" end="12"/>
                                            </p:txEl>
                                          </p:spTgt>
                                        </p:tgtEl>
                                        <p:attrNameLst>
                                          <p:attrName>ppt_y</p:attrName>
                                        </p:attrNameLst>
                                      </p:cBhvr>
                                      <p:tavLst>
                                        <p:tav tm="0">
                                          <p:val>
                                            <p:strVal val="#ppt_y"/>
                                          </p:val>
                                        </p:tav>
                                        <p:tav tm="100000">
                                          <p:val>
                                            <p:strVal val="#ppt_y"/>
                                          </p:val>
                                        </p:tav>
                                      </p:tavLst>
                                    </p:anim>
                                    <p:anim calcmode="lin" valueType="num">
                                      <p:cBhvr>
                                        <p:cTn id="153" dur="500" fill="hold"/>
                                        <p:tgtEl>
                                          <p:spTgt spid="3">
                                            <p:txEl>
                                              <p:pRg st="12" end="1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4" dur="500" fill="hold"/>
                                        <p:tgtEl>
                                          <p:spTgt spid="3">
                                            <p:txEl>
                                              <p:pRg st="12" end="1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55" dur="500" tmFilter="0,0; .5, 1; 1, 1"/>
                                        <p:tgtEl>
                                          <p:spTgt spid="3">
                                            <p:txEl>
                                              <p:pRg st="12" end="12"/>
                                            </p:txEl>
                                          </p:spTgt>
                                        </p:tgtEl>
                                      </p:cBhvr>
                                    </p:animEffect>
                                  </p:childTnLst>
                                </p:cTn>
                              </p:par>
                            </p:childTnLst>
                          </p:cTn>
                        </p:par>
                      </p:childTnLst>
                    </p:cTn>
                  </p:par>
                  <p:par>
                    <p:cTn id="156" fill="hold">
                      <p:stCondLst>
                        <p:cond delay="indefinite"/>
                      </p:stCondLst>
                      <p:childTnLst>
                        <p:par>
                          <p:cTn id="157" fill="hold">
                            <p:stCondLst>
                              <p:cond delay="0"/>
                            </p:stCondLst>
                            <p:childTnLst>
                              <p:par>
                                <p:cTn id="158" presetID="25" presetClass="entr" presetSubtype="0" fill="hold" nodeType="clickEffect">
                                  <p:stCondLst>
                                    <p:cond delay="0"/>
                                  </p:stCondLst>
                                  <p:childTnLst>
                                    <p:set>
                                      <p:cBhvr>
                                        <p:cTn id="159" dur="1" fill="hold">
                                          <p:stCondLst>
                                            <p:cond delay="0"/>
                                          </p:stCondLst>
                                        </p:cTn>
                                        <p:tgtEl>
                                          <p:spTgt spid="3">
                                            <p:txEl>
                                              <p:pRg st="13" end="13"/>
                                            </p:txEl>
                                          </p:spTgt>
                                        </p:tgtEl>
                                        <p:attrNameLst>
                                          <p:attrName>style.visibility</p:attrName>
                                        </p:attrNameLst>
                                      </p:cBhvr>
                                      <p:to>
                                        <p:strVal val="visible"/>
                                      </p:to>
                                    </p:set>
                                    <p:anim calcmode="lin" valueType="num">
                                      <p:cBhvr>
                                        <p:cTn id="160" dur="500" decel="50000" fill="hold">
                                          <p:stCondLst>
                                            <p:cond delay="0"/>
                                          </p:stCondLst>
                                        </p:cTn>
                                        <p:tgtEl>
                                          <p:spTgt spid="3">
                                            <p:txEl>
                                              <p:pRg st="13" end="13"/>
                                            </p:txEl>
                                          </p:spTgt>
                                        </p:tgtEl>
                                        <p:attrNameLst>
                                          <p:attrName>style.rotation</p:attrName>
                                        </p:attrNameLst>
                                      </p:cBhvr>
                                      <p:tavLst>
                                        <p:tav tm="0">
                                          <p:val>
                                            <p:fltVal val="-90"/>
                                          </p:val>
                                        </p:tav>
                                        <p:tav tm="100000">
                                          <p:val>
                                            <p:fltVal val="0"/>
                                          </p:val>
                                        </p:tav>
                                      </p:tavLst>
                                    </p:anim>
                                    <p:anim calcmode="lin" valueType="num">
                                      <p:cBhvr>
                                        <p:cTn id="161" dur="500" decel="50000" fill="hold">
                                          <p:stCondLst>
                                            <p:cond delay="0"/>
                                          </p:stCondLst>
                                        </p:cTn>
                                        <p:tgtEl>
                                          <p:spTgt spid="3">
                                            <p:txEl>
                                              <p:pRg st="13" end="13"/>
                                            </p:txEl>
                                          </p:spTgt>
                                        </p:tgtEl>
                                        <p:attrNameLst>
                                          <p:attrName>ppt_w</p:attrName>
                                        </p:attrNameLst>
                                      </p:cBhvr>
                                      <p:tavLst>
                                        <p:tav tm="0">
                                          <p:val>
                                            <p:strVal val="#ppt_w"/>
                                          </p:val>
                                        </p:tav>
                                        <p:tav tm="100000">
                                          <p:val>
                                            <p:strVal val="#ppt_w*.05"/>
                                          </p:val>
                                        </p:tav>
                                      </p:tavLst>
                                    </p:anim>
                                    <p:anim calcmode="lin" valueType="num">
                                      <p:cBhvr>
                                        <p:cTn id="162" dur="500" accel="50000" fill="hold">
                                          <p:stCondLst>
                                            <p:cond delay="500"/>
                                          </p:stCondLst>
                                        </p:cTn>
                                        <p:tgtEl>
                                          <p:spTgt spid="3">
                                            <p:txEl>
                                              <p:pRg st="13" end="13"/>
                                            </p:txEl>
                                          </p:spTgt>
                                        </p:tgtEl>
                                        <p:attrNameLst>
                                          <p:attrName>ppt_w</p:attrName>
                                        </p:attrNameLst>
                                      </p:cBhvr>
                                      <p:tavLst>
                                        <p:tav tm="0">
                                          <p:val>
                                            <p:strVal val="#ppt_w*.05"/>
                                          </p:val>
                                        </p:tav>
                                        <p:tav tm="100000">
                                          <p:val>
                                            <p:strVal val="#ppt_w"/>
                                          </p:val>
                                        </p:tav>
                                      </p:tavLst>
                                    </p:anim>
                                    <p:anim calcmode="lin" valueType="num">
                                      <p:cBhvr>
                                        <p:cTn id="163" dur="1000" fill="hold"/>
                                        <p:tgtEl>
                                          <p:spTgt spid="3">
                                            <p:txEl>
                                              <p:pRg st="13" end="13"/>
                                            </p:txEl>
                                          </p:spTgt>
                                        </p:tgtEl>
                                        <p:attrNameLst>
                                          <p:attrName>ppt_h</p:attrName>
                                        </p:attrNameLst>
                                      </p:cBhvr>
                                      <p:tavLst>
                                        <p:tav tm="0">
                                          <p:val>
                                            <p:strVal val="#ppt_h"/>
                                          </p:val>
                                        </p:tav>
                                        <p:tav tm="100000">
                                          <p:val>
                                            <p:strVal val="#ppt_h"/>
                                          </p:val>
                                        </p:tav>
                                      </p:tavLst>
                                    </p:anim>
                                    <p:anim calcmode="lin" valueType="num">
                                      <p:cBhvr>
                                        <p:cTn id="164" dur="500" decel="50000" fill="hold">
                                          <p:stCondLst>
                                            <p:cond delay="0"/>
                                          </p:stCondLst>
                                        </p:cTn>
                                        <p:tgtEl>
                                          <p:spTgt spid="3">
                                            <p:txEl>
                                              <p:pRg st="13" end="13"/>
                                            </p:txEl>
                                          </p:spTgt>
                                        </p:tgtEl>
                                        <p:attrNameLst>
                                          <p:attrName>ppt_x</p:attrName>
                                        </p:attrNameLst>
                                      </p:cBhvr>
                                      <p:tavLst>
                                        <p:tav tm="0">
                                          <p:val>
                                            <p:strVal val="#ppt_x+.4"/>
                                          </p:val>
                                        </p:tav>
                                        <p:tav tm="100000">
                                          <p:val>
                                            <p:strVal val="#ppt_x"/>
                                          </p:val>
                                        </p:tav>
                                      </p:tavLst>
                                    </p:anim>
                                    <p:anim calcmode="lin" valueType="num">
                                      <p:cBhvr>
                                        <p:cTn id="165" dur="500" decel="50000" fill="hold">
                                          <p:stCondLst>
                                            <p:cond delay="0"/>
                                          </p:stCondLst>
                                        </p:cTn>
                                        <p:tgtEl>
                                          <p:spTgt spid="3">
                                            <p:txEl>
                                              <p:pRg st="13" end="13"/>
                                            </p:txEl>
                                          </p:spTgt>
                                        </p:tgtEl>
                                        <p:attrNameLst>
                                          <p:attrName>ppt_y</p:attrName>
                                        </p:attrNameLst>
                                      </p:cBhvr>
                                      <p:tavLst>
                                        <p:tav tm="0">
                                          <p:val>
                                            <p:strVal val="#ppt_y-.2"/>
                                          </p:val>
                                        </p:tav>
                                        <p:tav tm="100000">
                                          <p:val>
                                            <p:strVal val="#ppt_y+.1"/>
                                          </p:val>
                                        </p:tav>
                                      </p:tavLst>
                                    </p:anim>
                                    <p:anim calcmode="lin" valueType="num">
                                      <p:cBhvr>
                                        <p:cTn id="166" dur="500" accel="50000" fill="hold">
                                          <p:stCondLst>
                                            <p:cond delay="500"/>
                                          </p:stCondLst>
                                        </p:cTn>
                                        <p:tgtEl>
                                          <p:spTgt spid="3">
                                            <p:txEl>
                                              <p:pRg st="13" end="13"/>
                                            </p:txEl>
                                          </p:spTgt>
                                        </p:tgtEl>
                                        <p:attrNameLst>
                                          <p:attrName>ppt_y</p:attrName>
                                        </p:attrNameLst>
                                      </p:cBhvr>
                                      <p:tavLst>
                                        <p:tav tm="0">
                                          <p:val>
                                            <p:strVal val="#ppt_y+.1"/>
                                          </p:val>
                                        </p:tav>
                                        <p:tav tm="100000">
                                          <p:val>
                                            <p:strVal val="#ppt_y"/>
                                          </p:val>
                                        </p:tav>
                                      </p:tavLst>
                                    </p:anim>
                                    <p:animEffect transition="in" filter="fade">
                                      <p:cBhvr>
                                        <p:cTn id="167" dur="1000" decel="50000">
                                          <p:stCondLst>
                                            <p:cond delay="0"/>
                                          </p:stCondLst>
                                        </p:cTn>
                                        <p:tgtEl>
                                          <p:spTgt spid="3">
                                            <p:txEl>
                                              <p:pRg st="13" end="13"/>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5" presetClass="entr" presetSubtype="0" fill="hold" nodeType="clickEffect">
                                  <p:stCondLst>
                                    <p:cond delay="0"/>
                                  </p:stCondLst>
                                  <p:childTnLst>
                                    <p:set>
                                      <p:cBhvr>
                                        <p:cTn id="171" dur="1" fill="hold">
                                          <p:stCondLst>
                                            <p:cond delay="0"/>
                                          </p:stCondLst>
                                        </p:cTn>
                                        <p:tgtEl>
                                          <p:spTgt spid="3">
                                            <p:txEl>
                                              <p:pRg st="14" end="14"/>
                                            </p:txEl>
                                          </p:spTgt>
                                        </p:tgtEl>
                                        <p:attrNameLst>
                                          <p:attrName>style.visibility</p:attrName>
                                        </p:attrNameLst>
                                      </p:cBhvr>
                                      <p:to>
                                        <p:strVal val="visible"/>
                                      </p:to>
                                    </p:set>
                                    <p:anim calcmode="lin" valueType="num">
                                      <p:cBhvr>
                                        <p:cTn id="172" dur="500" decel="50000" fill="hold">
                                          <p:stCondLst>
                                            <p:cond delay="0"/>
                                          </p:stCondLst>
                                        </p:cTn>
                                        <p:tgtEl>
                                          <p:spTgt spid="3">
                                            <p:txEl>
                                              <p:pRg st="14" end="14"/>
                                            </p:txEl>
                                          </p:spTgt>
                                        </p:tgtEl>
                                        <p:attrNameLst>
                                          <p:attrName>style.rotation</p:attrName>
                                        </p:attrNameLst>
                                      </p:cBhvr>
                                      <p:tavLst>
                                        <p:tav tm="0">
                                          <p:val>
                                            <p:fltVal val="-90"/>
                                          </p:val>
                                        </p:tav>
                                        <p:tav tm="100000">
                                          <p:val>
                                            <p:fltVal val="0"/>
                                          </p:val>
                                        </p:tav>
                                      </p:tavLst>
                                    </p:anim>
                                    <p:anim calcmode="lin" valueType="num">
                                      <p:cBhvr>
                                        <p:cTn id="173" dur="500" decel="50000" fill="hold">
                                          <p:stCondLst>
                                            <p:cond delay="0"/>
                                          </p:stCondLst>
                                        </p:cTn>
                                        <p:tgtEl>
                                          <p:spTgt spid="3">
                                            <p:txEl>
                                              <p:pRg st="14" end="14"/>
                                            </p:txEl>
                                          </p:spTgt>
                                        </p:tgtEl>
                                        <p:attrNameLst>
                                          <p:attrName>ppt_w</p:attrName>
                                        </p:attrNameLst>
                                      </p:cBhvr>
                                      <p:tavLst>
                                        <p:tav tm="0">
                                          <p:val>
                                            <p:strVal val="#ppt_w"/>
                                          </p:val>
                                        </p:tav>
                                        <p:tav tm="100000">
                                          <p:val>
                                            <p:strVal val="#ppt_w*.05"/>
                                          </p:val>
                                        </p:tav>
                                      </p:tavLst>
                                    </p:anim>
                                    <p:anim calcmode="lin" valueType="num">
                                      <p:cBhvr>
                                        <p:cTn id="174" dur="500" accel="50000" fill="hold">
                                          <p:stCondLst>
                                            <p:cond delay="500"/>
                                          </p:stCondLst>
                                        </p:cTn>
                                        <p:tgtEl>
                                          <p:spTgt spid="3">
                                            <p:txEl>
                                              <p:pRg st="14" end="14"/>
                                            </p:txEl>
                                          </p:spTgt>
                                        </p:tgtEl>
                                        <p:attrNameLst>
                                          <p:attrName>ppt_w</p:attrName>
                                        </p:attrNameLst>
                                      </p:cBhvr>
                                      <p:tavLst>
                                        <p:tav tm="0">
                                          <p:val>
                                            <p:strVal val="#ppt_w*.05"/>
                                          </p:val>
                                        </p:tav>
                                        <p:tav tm="100000">
                                          <p:val>
                                            <p:strVal val="#ppt_w"/>
                                          </p:val>
                                        </p:tav>
                                      </p:tavLst>
                                    </p:anim>
                                    <p:anim calcmode="lin" valueType="num">
                                      <p:cBhvr>
                                        <p:cTn id="175" dur="1000" fill="hold"/>
                                        <p:tgtEl>
                                          <p:spTgt spid="3">
                                            <p:txEl>
                                              <p:pRg st="14" end="14"/>
                                            </p:txEl>
                                          </p:spTgt>
                                        </p:tgtEl>
                                        <p:attrNameLst>
                                          <p:attrName>ppt_h</p:attrName>
                                        </p:attrNameLst>
                                      </p:cBhvr>
                                      <p:tavLst>
                                        <p:tav tm="0">
                                          <p:val>
                                            <p:strVal val="#ppt_h"/>
                                          </p:val>
                                        </p:tav>
                                        <p:tav tm="100000">
                                          <p:val>
                                            <p:strVal val="#ppt_h"/>
                                          </p:val>
                                        </p:tav>
                                      </p:tavLst>
                                    </p:anim>
                                    <p:anim calcmode="lin" valueType="num">
                                      <p:cBhvr>
                                        <p:cTn id="176" dur="500" decel="50000" fill="hold">
                                          <p:stCondLst>
                                            <p:cond delay="0"/>
                                          </p:stCondLst>
                                        </p:cTn>
                                        <p:tgtEl>
                                          <p:spTgt spid="3">
                                            <p:txEl>
                                              <p:pRg st="14" end="14"/>
                                            </p:txEl>
                                          </p:spTgt>
                                        </p:tgtEl>
                                        <p:attrNameLst>
                                          <p:attrName>ppt_x</p:attrName>
                                        </p:attrNameLst>
                                      </p:cBhvr>
                                      <p:tavLst>
                                        <p:tav tm="0">
                                          <p:val>
                                            <p:strVal val="#ppt_x+.4"/>
                                          </p:val>
                                        </p:tav>
                                        <p:tav tm="100000">
                                          <p:val>
                                            <p:strVal val="#ppt_x"/>
                                          </p:val>
                                        </p:tav>
                                      </p:tavLst>
                                    </p:anim>
                                    <p:anim calcmode="lin" valueType="num">
                                      <p:cBhvr>
                                        <p:cTn id="177" dur="500" decel="50000" fill="hold">
                                          <p:stCondLst>
                                            <p:cond delay="0"/>
                                          </p:stCondLst>
                                        </p:cTn>
                                        <p:tgtEl>
                                          <p:spTgt spid="3">
                                            <p:txEl>
                                              <p:pRg st="14" end="14"/>
                                            </p:txEl>
                                          </p:spTgt>
                                        </p:tgtEl>
                                        <p:attrNameLst>
                                          <p:attrName>ppt_y</p:attrName>
                                        </p:attrNameLst>
                                      </p:cBhvr>
                                      <p:tavLst>
                                        <p:tav tm="0">
                                          <p:val>
                                            <p:strVal val="#ppt_y-.2"/>
                                          </p:val>
                                        </p:tav>
                                        <p:tav tm="100000">
                                          <p:val>
                                            <p:strVal val="#ppt_y+.1"/>
                                          </p:val>
                                        </p:tav>
                                      </p:tavLst>
                                    </p:anim>
                                    <p:anim calcmode="lin" valueType="num">
                                      <p:cBhvr>
                                        <p:cTn id="178" dur="500" accel="50000" fill="hold">
                                          <p:stCondLst>
                                            <p:cond delay="500"/>
                                          </p:stCondLst>
                                        </p:cTn>
                                        <p:tgtEl>
                                          <p:spTgt spid="3">
                                            <p:txEl>
                                              <p:pRg st="14" end="14"/>
                                            </p:txEl>
                                          </p:spTgt>
                                        </p:tgtEl>
                                        <p:attrNameLst>
                                          <p:attrName>ppt_y</p:attrName>
                                        </p:attrNameLst>
                                      </p:cBhvr>
                                      <p:tavLst>
                                        <p:tav tm="0">
                                          <p:val>
                                            <p:strVal val="#ppt_y+.1"/>
                                          </p:val>
                                        </p:tav>
                                        <p:tav tm="100000">
                                          <p:val>
                                            <p:strVal val="#ppt_y"/>
                                          </p:val>
                                        </p:tav>
                                      </p:tavLst>
                                    </p:anim>
                                    <p:animEffect transition="in" filter="fade">
                                      <p:cBhvr>
                                        <p:cTn id="179" dur="1000" decel="50000">
                                          <p:stCondLst>
                                            <p:cond delay="0"/>
                                          </p:stCondLst>
                                        </p:cTn>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00034" y="357166"/>
            <a:ext cx="8229600" cy="571504"/>
          </a:xfrm>
        </p:spPr>
        <p:txBody>
          <a:bodyPr>
            <a:normAutofit fontScale="90000"/>
          </a:bodyPr>
          <a:lstStyle/>
          <a:p>
            <a:pPr algn="ctr"/>
            <a:r>
              <a:rPr lang="ru-RU" b="1" dirty="0" smtClean="0"/>
              <a:t/>
            </a:r>
            <a:br>
              <a:rPr lang="ru-RU" b="1" dirty="0" smtClean="0"/>
            </a:br>
            <a:r>
              <a:rPr lang="ru-RU" b="1" dirty="0" smtClean="0"/>
              <a:t>основные подачи </a:t>
            </a:r>
            <a:endParaRPr lang="ru-RU" dirty="0"/>
          </a:p>
        </p:txBody>
      </p:sp>
      <p:sp>
        <p:nvSpPr>
          <p:cNvPr id="5" name="Текст 4"/>
          <p:cNvSpPr>
            <a:spLocks noGrp="1"/>
          </p:cNvSpPr>
          <p:nvPr>
            <p:ph type="body" idx="1"/>
          </p:nvPr>
        </p:nvSpPr>
        <p:spPr>
          <a:xfrm>
            <a:off x="428596" y="1071546"/>
            <a:ext cx="4040188" cy="357190"/>
          </a:xfrm>
        </p:spPr>
        <p:txBody>
          <a:bodyPr/>
          <a:lstStyle/>
          <a:p>
            <a:r>
              <a:rPr lang="ru-RU" dirty="0" smtClean="0"/>
              <a:t>Нижняя прямая подача</a:t>
            </a:r>
          </a:p>
          <a:p>
            <a:endParaRPr lang="ru-RU" dirty="0"/>
          </a:p>
        </p:txBody>
      </p:sp>
      <p:sp>
        <p:nvSpPr>
          <p:cNvPr id="7" name="Текст 6"/>
          <p:cNvSpPr>
            <a:spLocks noGrp="1"/>
          </p:cNvSpPr>
          <p:nvPr>
            <p:ph type="body" sz="half" idx="3"/>
          </p:nvPr>
        </p:nvSpPr>
        <p:spPr>
          <a:xfrm>
            <a:off x="4643438" y="1071547"/>
            <a:ext cx="4041775" cy="428628"/>
          </a:xfrm>
        </p:spPr>
        <p:txBody>
          <a:bodyPr/>
          <a:lstStyle/>
          <a:p>
            <a:r>
              <a:rPr lang="ru-RU" dirty="0" smtClean="0"/>
              <a:t>Верхняя прямая подача</a:t>
            </a:r>
          </a:p>
          <a:p>
            <a:endParaRPr lang="ru-RU" dirty="0"/>
          </a:p>
        </p:txBody>
      </p:sp>
      <p:sp>
        <p:nvSpPr>
          <p:cNvPr id="6" name="Содержимое 5"/>
          <p:cNvSpPr>
            <a:spLocks noGrp="1"/>
          </p:cNvSpPr>
          <p:nvPr>
            <p:ph sz="quarter" idx="2"/>
          </p:nvPr>
        </p:nvSpPr>
        <p:spPr>
          <a:xfrm>
            <a:off x="457200" y="1357298"/>
            <a:ext cx="4040188" cy="5003022"/>
          </a:xfrm>
        </p:spPr>
        <p:txBody>
          <a:bodyPr>
            <a:normAutofit fontScale="85000" lnSpcReduction="20000"/>
          </a:bodyPr>
          <a:lstStyle/>
          <a:p>
            <a:pPr>
              <a:buNone/>
            </a:pPr>
            <a:r>
              <a:rPr lang="ru-RU" dirty="0" smtClean="0"/>
              <a:t>Нижняя прямая подача выполняется из положения, при котором игрок стоит боком к сетке, ноги в коленных суставах согнуты, левая выставлена вперед, масса тела переносится на правую стоящую сзади ногу. Пальцы левой, согнутой в локтевом суставе руки поддерживают мяч снизу. Правая рука отводится назад для замаха, мяч подбрасывается </a:t>
            </a:r>
            <a:r>
              <a:rPr lang="ru-RU" dirty="0" err="1" smtClean="0"/>
              <a:t>вверх-вперед</a:t>
            </a:r>
            <a:r>
              <a:rPr lang="ru-RU" dirty="0" smtClean="0"/>
              <a:t> на расстояние вытянутой руки. Удар выполняется встречным движением правой руки </a:t>
            </a:r>
            <a:r>
              <a:rPr lang="ru-RU" dirty="0" err="1" smtClean="0"/>
              <a:t>снизу-вперед</a:t>
            </a:r>
            <a:r>
              <a:rPr lang="ru-RU" dirty="0" smtClean="0"/>
              <a:t> примерно на уровне пояса. Игрок одновременно разгибает правую ногу и переносит массу тела на левую.</a:t>
            </a:r>
            <a:endParaRPr lang="ru-RU" dirty="0"/>
          </a:p>
        </p:txBody>
      </p:sp>
      <p:sp>
        <p:nvSpPr>
          <p:cNvPr id="8" name="Содержимое 7"/>
          <p:cNvSpPr>
            <a:spLocks noGrp="1"/>
          </p:cNvSpPr>
          <p:nvPr>
            <p:ph sz="quarter" idx="4"/>
          </p:nvPr>
        </p:nvSpPr>
        <p:spPr>
          <a:xfrm>
            <a:off x="4645025" y="1428736"/>
            <a:ext cx="4041775" cy="4931584"/>
          </a:xfrm>
        </p:spPr>
        <p:txBody>
          <a:bodyPr/>
          <a:lstStyle/>
          <a:p>
            <a:r>
              <a:rPr lang="ru-RU" dirty="0" smtClean="0"/>
              <a:t>В момент подбрасывания мяча вес тела необходимо перенести дальнюю ногу и слегка подсесть на нее, туловище отклоняется назад и немного поворачивается в сторону ударяющей руки. Одновременно с движением туловища бьющая рука, согнутая в локте, отводится за голову.</a:t>
            </a:r>
            <a:endParaRPr lang="ru-RU" dirty="0"/>
          </a:p>
        </p:txBody>
      </p:sp>
      <p:pic>
        <p:nvPicPr>
          <p:cNvPr id="10" name="Рисунок 9" descr="nizhnyaya_podacha_big.jpg"/>
          <p:cNvPicPr>
            <a:picLocks noChangeAspect="1"/>
          </p:cNvPicPr>
          <p:nvPr/>
        </p:nvPicPr>
        <p:blipFill>
          <a:blip r:embed="rId2"/>
          <a:stretch>
            <a:fillRect/>
          </a:stretch>
        </p:blipFill>
        <p:spPr>
          <a:xfrm>
            <a:off x="500034" y="3420334"/>
            <a:ext cx="8358246" cy="3437666"/>
          </a:xfrm>
          <a:prstGeom prst="rect">
            <a:avLst/>
          </a:prstGeom>
        </p:spPr>
      </p:pic>
      <p:pic>
        <p:nvPicPr>
          <p:cNvPr id="11" name="Рисунок 10" descr="verhnyaya_pryamayaa_podacha_big.jpg"/>
          <p:cNvPicPr>
            <a:picLocks noChangeAspect="1"/>
          </p:cNvPicPr>
          <p:nvPr/>
        </p:nvPicPr>
        <p:blipFill>
          <a:blip r:embed="rId3"/>
          <a:stretch>
            <a:fillRect/>
          </a:stretch>
        </p:blipFill>
        <p:spPr>
          <a:xfrm>
            <a:off x="428596" y="1714488"/>
            <a:ext cx="8501122" cy="412715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15"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linds(horizont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30" dur="1000" fill="hold"/>
                                        <p:tgtEl>
                                          <p:spTgt spid="10"/>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nodeType="clickEffect">
                                  <p:stCondLst>
                                    <p:cond delay="0"/>
                                  </p:stCondLst>
                                  <p:childTnLst>
                                    <p:anim calcmode="lin" valueType="num">
                                      <p:cBhvr additive="base">
                                        <p:cTn id="38" dur="500"/>
                                        <p:tgtEl>
                                          <p:spTgt spid="10"/>
                                        </p:tgtEl>
                                        <p:attrNameLst>
                                          <p:attrName>ppt_x</p:attrName>
                                        </p:attrNameLst>
                                      </p:cBhvr>
                                      <p:tavLst>
                                        <p:tav tm="0">
                                          <p:val>
                                            <p:strVal val="ppt_x"/>
                                          </p:val>
                                        </p:tav>
                                        <p:tav tm="100000">
                                          <p:val>
                                            <p:strVal val="ppt_x"/>
                                          </p:val>
                                        </p:tav>
                                      </p:tavLst>
                                    </p:anim>
                                    <p:anim calcmode="lin" valueType="num">
                                      <p:cBhvr additive="base">
                                        <p:cTn id="39" dur="500"/>
                                        <p:tgtEl>
                                          <p:spTgt spid="10"/>
                                        </p:tgtEl>
                                        <p:attrNameLst>
                                          <p:attrName>ppt_y</p:attrName>
                                        </p:attrNameLst>
                                      </p:cBhvr>
                                      <p:tavLst>
                                        <p:tav tm="0">
                                          <p:val>
                                            <p:strVal val="ppt_y"/>
                                          </p:val>
                                        </p:tav>
                                        <p:tav tm="100000">
                                          <p:val>
                                            <p:strVal val="1+ppt_h/2"/>
                                          </p:val>
                                        </p:tav>
                                      </p:tavLst>
                                    </p:anim>
                                    <p:set>
                                      <p:cBhvr>
                                        <p:cTn id="40" dur="1" fill="hold">
                                          <p:stCondLst>
                                            <p:cond delay="499"/>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41" presetClass="entr" presetSubtype="0" fill="hold" nodeType="clickEffect">
                                  <p:stCondLst>
                                    <p:cond delay="0"/>
                                  </p:stCondLst>
                                  <p:iterate type="lt">
                                    <p:tmPct val="10000"/>
                                  </p:iterate>
                                  <p:childTnLst>
                                    <p:set>
                                      <p:cBhvr>
                                        <p:cTn id="44" dur="1" fill="hold">
                                          <p:stCondLst>
                                            <p:cond delay="0"/>
                                          </p:stCondLst>
                                        </p:cTn>
                                        <p:tgtEl>
                                          <p:spTgt spid="7">
                                            <p:txEl>
                                              <p:pRg st="0" end="0"/>
                                            </p:txEl>
                                          </p:spTgt>
                                        </p:tgtEl>
                                        <p:attrNameLst>
                                          <p:attrName>style.visibility</p:attrName>
                                        </p:attrNameLst>
                                      </p:cBhvr>
                                      <p:to>
                                        <p:strVal val="visible"/>
                                      </p:to>
                                    </p:set>
                                    <p:anim calcmode="lin" valueType="num">
                                      <p:cBhvr>
                                        <p:cTn id="45" dur="500" fill="hold"/>
                                        <p:tgtEl>
                                          <p:spTgt spid="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46" dur="500" fill="hold"/>
                                        <p:tgtEl>
                                          <p:spTgt spid="7">
                                            <p:txEl>
                                              <p:pRg st="0" end="0"/>
                                            </p:txEl>
                                          </p:spTgt>
                                        </p:tgtEl>
                                        <p:attrNameLst>
                                          <p:attrName>ppt_y</p:attrName>
                                        </p:attrNameLst>
                                      </p:cBhvr>
                                      <p:tavLst>
                                        <p:tav tm="0">
                                          <p:val>
                                            <p:strVal val="#ppt_y"/>
                                          </p:val>
                                        </p:tav>
                                        <p:tav tm="100000">
                                          <p:val>
                                            <p:strVal val="#ppt_y"/>
                                          </p:val>
                                        </p:tav>
                                      </p:tavLst>
                                    </p:anim>
                                    <p:anim calcmode="lin" valueType="num">
                                      <p:cBhvr>
                                        <p:cTn id="47" dur="500" fill="hold"/>
                                        <p:tgtEl>
                                          <p:spTgt spid="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8" dur="500" fill="hold"/>
                                        <p:tgtEl>
                                          <p:spTgt spid="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9" dur="500" tmFilter="0,0; .5, 1; 1, 1"/>
                                        <p:tgtEl>
                                          <p:spTgt spid="7">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8">
                                            <p:txEl>
                                              <p:pRg st="0" end="0"/>
                                            </p:txEl>
                                          </p:spTgt>
                                        </p:tgtEl>
                                        <p:attrNameLst>
                                          <p:attrName>style.visibility</p:attrName>
                                        </p:attrNameLst>
                                      </p:cBhvr>
                                      <p:to>
                                        <p:strVal val="visible"/>
                                      </p:to>
                                    </p:set>
                                    <p:animEffect transition="in" filter="blinds(horizontal)">
                                      <p:cBhvr>
                                        <p:cTn id="54" dur="500"/>
                                        <p:tgtEl>
                                          <p:spTgt spid="8">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5" presetClass="entr" presetSubtype="0"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p:cTn id="59"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60"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61"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62" dur="1000" fill="hold"/>
                                        <p:tgtEl>
                                          <p:spTgt spid="11"/>
                                        </p:tgtEl>
                                        <p:attrNameLst>
                                          <p:attrName>ppt_h</p:attrName>
                                        </p:attrNameLst>
                                      </p:cBhvr>
                                      <p:tavLst>
                                        <p:tav tm="0">
                                          <p:val>
                                            <p:strVal val="#ppt_h"/>
                                          </p:val>
                                        </p:tav>
                                        <p:tav tm="100000">
                                          <p:val>
                                            <p:strVal val="#ppt_h"/>
                                          </p:val>
                                        </p:tav>
                                      </p:tavLst>
                                    </p:anim>
                                    <p:anim calcmode="lin" valueType="num">
                                      <p:cBhvr>
                                        <p:cTn id="63"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64"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65"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66" dur="1000" decel="50000">
                                          <p:stCondLst>
                                            <p:cond delay="0"/>
                                          </p:stCondLst>
                                        </p:cTn>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5457836" cy="676294"/>
          </a:xfrm>
        </p:spPr>
        <p:txBody>
          <a:bodyPr>
            <a:normAutofit/>
          </a:bodyPr>
          <a:lstStyle/>
          <a:p>
            <a:r>
              <a:rPr lang="ru-RU" sz="4000" dirty="0" smtClean="0"/>
              <a:t>Прием мяча снизу  </a:t>
            </a:r>
            <a:endParaRPr lang="ru-RU" sz="4000" dirty="0"/>
          </a:p>
        </p:txBody>
      </p:sp>
      <p:sp>
        <p:nvSpPr>
          <p:cNvPr id="5" name="Текст 4"/>
          <p:cNvSpPr>
            <a:spLocks noGrp="1"/>
          </p:cNvSpPr>
          <p:nvPr>
            <p:ph type="body" idx="2"/>
          </p:nvPr>
        </p:nvSpPr>
        <p:spPr>
          <a:xfrm>
            <a:off x="214282" y="1000108"/>
            <a:ext cx="3214718" cy="5248292"/>
          </a:xfrm>
        </p:spPr>
        <p:txBody>
          <a:bodyPr>
            <a:noAutofit/>
          </a:bodyPr>
          <a:lstStyle/>
          <a:p>
            <a:r>
              <a:rPr lang="ru-RU" sz="1600" dirty="0" smtClean="0"/>
              <a:t>В исходном положении ноги согнуты, одна нога немного впереди, руки подготовлены для приема мяча. Большое значение имеет положение рук. Кисти рук сомкнуты и отведены вниз. Руки прямые, развернуты кнаружи и максимально сближены. Очень важно своевременно занять показанное исходное положение.  Прием мяча осуществляется на нижнюю часть предплечий, иногда говорят «на манжеты». Руки в момент приема мяча выпрямлены, грубой ошибкой будет сгибание их в локтевых суставах. Не должно быть сильного встречного движения рук, они приближаются к месту встречи с мячом за счет некоторого разгибания ног, руки подставляют под мяч</a:t>
            </a:r>
            <a:endParaRPr lang="ru-RU" sz="1600" dirty="0"/>
          </a:p>
        </p:txBody>
      </p:sp>
      <p:pic>
        <p:nvPicPr>
          <p:cNvPr id="6" name="Содержимое 5" descr="297163_html_m5921d264.png"/>
          <p:cNvPicPr>
            <a:picLocks noGrp="1" noChangeAspect="1"/>
          </p:cNvPicPr>
          <p:nvPr>
            <p:ph sz="half" idx="1"/>
          </p:nvPr>
        </p:nvPicPr>
        <p:blipFill>
          <a:blip r:embed="rId2"/>
          <a:stretch>
            <a:fillRect/>
          </a:stretch>
        </p:blipFill>
        <p:spPr>
          <a:xfrm>
            <a:off x="2071670" y="1071546"/>
            <a:ext cx="6827239" cy="2465297"/>
          </a:xfrm>
        </p:spPr>
      </p:pic>
      <p:pic>
        <p:nvPicPr>
          <p:cNvPr id="7" name="Рисунок 6" descr="img28.jpg"/>
          <p:cNvPicPr>
            <a:picLocks noChangeAspect="1"/>
          </p:cNvPicPr>
          <p:nvPr/>
        </p:nvPicPr>
        <p:blipFill>
          <a:blip r:embed="rId3"/>
          <a:stretch>
            <a:fillRect/>
          </a:stretch>
        </p:blipFill>
        <p:spPr>
          <a:xfrm>
            <a:off x="5000628" y="3571876"/>
            <a:ext cx="3548068" cy="2813985"/>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linds(horizontal)">
                                      <p:cBhvr>
                                        <p:cTn id="13" dur="5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5"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3" dur="1000" fill="hold"/>
                                        <p:tgtEl>
                                          <p:spTgt spid="7"/>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500042"/>
            <a:ext cx="6529406" cy="519108"/>
          </a:xfrm>
        </p:spPr>
        <p:txBody>
          <a:bodyPr/>
          <a:lstStyle/>
          <a:p>
            <a:r>
              <a:rPr lang="ru-RU" sz="3600" dirty="0" smtClean="0"/>
              <a:t>Прием мяча сверху </a:t>
            </a:r>
            <a:endParaRPr lang="ru-RU" sz="3600" dirty="0"/>
          </a:p>
        </p:txBody>
      </p:sp>
      <p:sp>
        <p:nvSpPr>
          <p:cNvPr id="3" name="Текст 2"/>
          <p:cNvSpPr>
            <a:spLocks noGrp="1"/>
          </p:cNvSpPr>
          <p:nvPr>
            <p:ph type="body" idx="2"/>
          </p:nvPr>
        </p:nvSpPr>
        <p:spPr>
          <a:xfrm>
            <a:off x="285720" y="1071546"/>
            <a:ext cx="3529010" cy="5176854"/>
          </a:xfrm>
        </p:spPr>
        <p:txBody>
          <a:bodyPr>
            <a:normAutofit fontScale="92500" lnSpcReduction="20000"/>
          </a:bodyPr>
          <a:lstStyle/>
          <a:p>
            <a:r>
              <a:rPr lang="ru-RU" dirty="0" smtClean="0"/>
              <a:t> </a:t>
            </a:r>
            <a:r>
              <a:rPr lang="ru-RU" sz="1800" dirty="0" smtClean="0"/>
              <a:t>Перед выполнением передачи игрок принимает стойку готовности: одна нога впереди другой, опора на впереди - стоящую ногу. кисти вынесены перед лицом так, чтобы большие пальцы находились примерно на уровне бровей. Указательные и большие пальцы обеих рук образуют треугольник, через который игрок наблюдает за приближающимся мячом. При приближении мяча встречное движение начинают ноги - их разгибают в коленях. Несколько позже в движение включают руки: разгибаясь в локтевых суставах, они задают общее направление полету мяча при передаче. После вылета мяча ноги и руки продолжают разгибаться до полного выпрямления</a:t>
            </a:r>
            <a:endParaRPr lang="ru-RU" sz="1800" dirty="0"/>
          </a:p>
        </p:txBody>
      </p:sp>
      <p:pic>
        <p:nvPicPr>
          <p:cNvPr id="6" name="Содержимое 5" descr="606441_html_23aab247.png"/>
          <p:cNvPicPr>
            <a:picLocks noGrp="1" noChangeAspect="1"/>
          </p:cNvPicPr>
          <p:nvPr>
            <p:ph sz="half" idx="1"/>
          </p:nvPr>
        </p:nvPicPr>
        <p:blipFill>
          <a:blip r:embed="rId2"/>
          <a:stretch>
            <a:fillRect/>
          </a:stretch>
        </p:blipFill>
        <p:spPr>
          <a:xfrm>
            <a:off x="1785918" y="428604"/>
            <a:ext cx="6889007" cy="3340236"/>
          </a:xfrm>
        </p:spPr>
      </p:pic>
      <p:pic>
        <p:nvPicPr>
          <p:cNvPr id="7" name="Рисунок 6" descr="obu4enie_pereda4e_v_voleybole.jpg"/>
          <p:cNvPicPr>
            <a:picLocks noChangeAspect="1"/>
          </p:cNvPicPr>
          <p:nvPr/>
        </p:nvPicPr>
        <p:blipFill>
          <a:blip r:embed="rId3"/>
          <a:stretch>
            <a:fillRect/>
          </a:stretch>
        </p:blipFill>
        <p:spPr>
          <a:xfrm>
            <a:off x="4929190" y="1639728"/>
            <a:ext cx="3381370" cy="47181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5"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33" dur="1000" fill="hold"/>
                                        <p:tgtEl>
                                          <p:spTgt spid="7"/>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14290"/>
            <a:ext cx="5743588" cy="533418"/>
          </a:xfrm>
        </p:spPr>
        <p:txBody>
          <a:bodyPr/>
          <a:lstStyle/>
          <a:p>
            <a:r>
              <a:rPr lang="ru-RU" sz="4000" dirty="0" smtClean="0"/>
              <a:t>Блокирование </a:t>
            </a:r>
            <a:endParaRPr lang="ru-RU" sz="4000" dirty="0"/>
          </a:p>
        </p:txBody>
      </p:sp>
      <p:sp>
        <p:nvSpPr>
          <p:cNvPr id="3" name="Текст 2"/>
          <p:cNvSpPr>
            <a:spLocks noGrp="1"/>
          </p:cNvSpPr>
          <p:nvPr>
            <p:ph type="body" idx="2"/>
          </p:nvPr>
        </p:nvSpPr>
        <p:spPr>
          <a:xfrm>
            <a:off x="285720" y="1000108"/>
            <a:ext cx="4500594" cy="5248292"/>
          </a:xfrm>
        </p:spPr>
        <p:txBody>
          <a:bodyPr/>
          <a:lstStyle/>
          <a:p>
            <a:r>
              <a:rPr lang="ru-RU" sz="2000" b="1" dirty="0" smtClean="0"/>
              <a:t>Блокирование</a:t>
            </a:r>
            <a:r>
              <a:rPr lang="ru-RU" sz="2000" dirty="0" smtClean="0"/>
              <a:t> — технический элемент игры в </a:t>
            </a:r>
            <a:r>
              <a:rPr lang="ru-RU" sz="2000" dirty="0" smtClean="0">
                <a:hlinkClick r:id="rId2" tooltip="Волейбол"/>
              </a:rPr>
              <a:t>волейбол</a:t>
            </a:r>
            <a:r>
              <a:rPr lang="ru-RU" sz="2000" dirty="0" smtClean="0"/>
              <a:t>, применяемый для противодействия атакующим ударам соперника, заключающийся в преграждении пути полёта мяча с помощью выпрыгивания и выставления рук над сеткой</a:t>
            </a:r>
            <a:r>
              <a:rPr lang="ru-RU" dirty="0" smtClean="0"/>
              <a:t>.</a:t>
            </a:r>
            <a:endParaRPr lang="ru-RU" dirty="0"/>
          </a:p>
        </p:txBody>
      </p:sp>
      <p:pic>
        <p:nvPicPr>
          <p:cNvPr id="5" name="Содержимое 4" descr="300px-Volleyball_block.jpg"/>
          <p:cNvPicPr>
            <a:picLocks noGrp="1" noChangeAspect="1"/>
          </p:cNvPicPr>
          <p:nvPr>
            <p:ph sz="half" idx="1"/>
          </p:nvPr>
        </p:nvPicPr>
        <p:blipFill>
          <a:blip r:embed="rId3"/>
          <a:stretch>
            <a:fillRect/>
          </a:stretch>
        </p:blipFill>
        <p:spPr>
          <a:xfrm>
            <a:off x="2285984" y="2285992"/>
            <a:ext cx="6030946" cy="4000528"/>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5"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500042"/>
            <a:ext cx="8029604" cy="1000132"/>
          </a:xfrm>
        </p:spPr>
        <p:txBody>
          <a:bodyPr/>
          <a:lstStyle/>
          <a:p>
            <a:pPr algn="ctr"/>
            <a:r>
              <a:rPr lang="ru-RU" sz="3600" dirty="0" smtClean="0">
                <a:ln>
                  <a:solidFill>
                    <a:srgbClr val="002060"/>
                  </a:solidFill>
                </a:ln>
              </a:rPr>
              <a:t>Словарь терминов и жаргонных выражений</a:t>
            </a:r>
            <a:r>
              <a:rPr lang="ru-RU" dirty="0" smtClean="0"/>
              <a:t/>
            </a:r>
            <a:br>
              <a:rPr lang="ru-RU" dirty="0" smtClean="0"/>
            </a:br>
            <a:endParaRPr lang="ru-RU" dirty="0"/>
          </a:p>
        </p:txBody>
      </p:sp>
      <p:sp>
        <p:nvSpPr>
          <p:cNvPr id="3" name="Текст 2"/>
          <p:cNvSpPr>
            <a:spLocks noGrp="1"/>
          </p:cNvSpPr>
          <p:nvPr>
            <p:ph type="body" idx="2"/>
          </p:nvPr>
        </p:nvSpPr>
        <p:spPr>
          <a:xfrm>
            <a:off x="285720" y="1357298"/>
            <a:ext cx="8501122" cy="4891102"/>
          </a:xfrm>
        </p:spPr>
        <p:txBody>
          <a:bodyPr>
            <a:normAutofit/>
          </a:bodyPr>
          <a:lstStyle/>
          <a:p>
            <a:r>
              <a:rPr lang="ru-RU" sz="2000" b="1" dirty="0" err="1" smtClean="0"/>
              <a:t>Брейковое</a:t>
            </a:r>
            <a:r>
              <a:rPr lang="ru-RU" sz="2000" b="1" dirty="0" smtClean="0"/>
              <a:t> очко</a:t>
            </a:r>
            <a:r>
              <a:rPr lang="ru-RU" sz="2000" dirty="0" smtClean="0"/>
              <a:t> — </a:t>
            </a:r>
            <a:r>
              <a:rPr lang="ru-RU" sz="2000" dirty="0" err="1" smtClean="0"/>
              <a:t>очко</a:t>
            </a:r>
            <a:r>
              <a:rPr lang="ru-RU" sz="2000" dirty="0" smtClean="0"/>
              <a:t>, взятое командой со своей подачи.</a:t>
            </a:r>
          </a:p>
          <a:p>
            <a:r>
              <a:rPr lang="ru-RU" sz="2000" b="1" dirty="0" smtClean="0"/>
              <a:t>В тапочки</a:t>
            </a:r>
            <a:r>
              <a:rPr lang="ru-RU" sz="2000" dirty="0" smtClean="0"/>
              <a:t> — мяч после блока отлетает ровно в пол перед атакующим игроком</a:t>
            </a:r>
          </a:p>
          <a:p>
            <a:r>
              <a:rPr lang="ru-RU" sz="2000" b="1" dirty="0" err="1" smtClean="0"/>
              <a:t>Диг</a:t>
            </a:r>
            <a:r>
              <a:rPr lang="ru-RU" sz="2000" dirty="0" smtClean="0"/>
              <a:t>  — защитный удар, выполняемый в падении, поднимающий мяч вверх ударом тыльной стороной ладони.</a:t>
            </a:r>
          </a:p>
          <a:p>
            <a:r>
              <a:rPr lang="ru-RU" sz="2000" b="1" dirty="0" smtClean="0"/>
              <a:t>Дриблинг</a:t>
            </a:r>
            <a:r>
              <a:rPr lang="ru-RU" sz="2000" dirty="0" smtClean="0"/>
              <a:t> — характерное постукивание мяча об пол перед выполнением подачи.</a:t>
            </a:r>
          </a:p>
          <a:p>
            <a:r>
              <a:rPr lang="ru-RU" sz="2000" b="1" dirty="0" smtClean="0"/>
              <a:t>Загнать под кожу</a:t>
            </a:r>
            <a:r>
              <a:rPr lang="ru-RU" sz="2000" dirty="0" smtClean="0"/>
              <a:t> — при атакующем ударе нападающего загнать мяч между сеткой и руками блокирующих.</a:t>
            </a:r>
          </a:p>
          <a:p>
            <a:r>
              <a:rPr lang="ru-RU" sz="2000" b="1" dirty="0" smtClean="0"/>
              <a:t>Зачехлить</a:t>
            </a:r>
            <a:r>
              <a:rPr lang="ru-RU" sz="2000" dirty="0" smtClean="0"/>
              <a:t> — закрыть атаку соперника блоком.</a:t>
            </a:r>
          </a:p>
          <a:p>
            <a:r>
              <a:rPr lang="ru-RU" sz="2000" b="1" dirty="0" err="1" smtClean="0"/>
              <a:t>Эйс</a:t>
            </a:r>
            <a:r>
              <a:rPr lang="ru-RU" sz="2000" dirty="0" smtClean="0"/>
              <a:t>  — очко, выигранное непосредственно с подачи, когда мяч доведён до пола или произошло только одно касание и мяч ушёл в аут.</a:t>
            </a:r>
          </a:p>
          <a:p>
            <a:endParaRPr lang="ru-RU" sz="2000" dirty="0"/>
          </a:p>
        </p:txBody>
      </p:sp>
      <p:sp>
        <p:nvSpPr>
          <p:cNvPr id="4" name="Содержимое 3"/>
          <p:cNvSpPr>
            <a:spLocks noGrp="1"/>
          </p:cNvSpPr>
          <p:nvPr>
            <p:ph sz="half" idx="1"/>
          </p:nvPr>
        </p:nvSpPr>
        <p:spPr>
          <a:xfrm>
            <a:off x="9144000" y="1571612"/>
            <a:ext cx="45719" cy="4605350"/>
          </a:xfrm>
        </p:spPr>
        <p:txBody>
          <a:bodyPr/>
          <a:lstStyle/>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6" dur="500"/>
                                        <p:tgtEl>
                                          <p:spTgt spid="3">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8" dur="500"/>
                                        <p:tgtEl>
                                          <p:spTgt spid="3">
                                            <p:txEl>
                                              <p:pRg st="5" end="5"/>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3">
      <a:dk1>
        <a:srgbClr val="FF0000"/>
      </a:dk1>
      <a:lt1>
        <a:srgbClr val="FFFF00"/>
      </a:lt1>
      <a:dk2>
        <a:srgbClr val="8D1BFF"/>
      </a:dk2>
      <a:lt2>
        <a:srgbClr val="FFC000"/>
      </a:lt2>
      <a:accent1>
        <a:srgbClr val="C00000"/>
      </a:accent1>
      <a:accent2>
        <a:srgbClr val="FF0000"/>
      </a:accent2>
      <a:accent3>
        <a:srgbClr val="D467A8"/>
      </a:accent3>
      <a:accent4>
        <a:srgbClr val="6585CF"/>
      </a:accent4>
      <a:accent5>
        <a:srgbClr val="7E6BC9"/>
      </a:accent5>
      <a:accent6>
        <a:srgbClr val="A379BB"/>
      </a:accent6>
      <a:hlink>
        <a:srgbClr val="410082"/>
      </a:hlink>
      <a:folHlink>
        <a:srgbClr val="932968"/>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487</TotalTime>
  <Words>340</Words>
  <Application>Microsoft Office PowerPoint</Application>
  <PresentationFormat>Экран (4:3)</PresentationFormat>
  <Paragraphs>49</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Constantia</vt:lpstr>
      <vt:lpstr>Wingdings</vt:lpstr>
      <vt:lpstr>Wingdings 2</vt:lpstr>
      <vt:lpstr>Поток</vt:lpstr>
      <vt:lpstr>Волейбол </vt:lpstr>
      <vt:lpstr>Что такое волейбол ?</vt:lpstr>
      <vt:lpstr>Правила игры:</vt:lpstr>
      <vt:lpstr>Нарушение правил</vt:lpstr>
      <vt:lpstr> основные подачи </vt:lpstr>
      <vt:lpstr>Прием мяча снизу  </vt:lpstr>
      <vt:lpstr>Прием мяча сверху </vt:lpstr>
      <vt:lpstr>Блокирование </vt:lpstr>
      <vt:lpstr>Словарь терминов и жаргонных выражений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Правила и приемы волейбола </dc:title>
  <dc:creator>Маша</dc:creator>
  <cp:lastModifiedBy>Физруки</cp:lastModifiedBy>
  <cp:revision>36</cp:revision>
  <dcterms:created xsi:type="dcterms:W3CDTF">2015-10-25T10:53:19Z</dcterms:created>
  <dcterms:modified xsi:type="dcterms:W3CDTF">2015-10-28T07:16:23Z</dcterms:modified>
</cp:coreProperties>
</file>