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E4-1518-4411-B5CD-1F7A0F00834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6CDF-BF66-4CDF-B9A3-3E74E7B06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E4-1518-4411-B5CD-1F7A0F00834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6CDF-BF66-4CDF-B9A3-3E74E7B06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E4-1518-4411-B5CD-1F7A0F00834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6CDF-BF66-4CDF-B9A3-3E74E7B06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42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2982F-FF8E-443D-BD1F-7E049AAAC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D977-3837-4A78-8665-422E5C44C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F9D46-54A9-4F2D-A5BA-4A46E6429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7533A-5233-4C17-995C-14F8B23E3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5964-C192-4D28-AF11-4AF01186A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98A4F-63E8-495D-A479-15E3BF760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41E7-933C-4196-B5EB-97C15EDB3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69AA3-2D2D-441A-BE0F-EB4BA9933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E4-1518-4411-B5CD-1F7A0F00834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6CDF-BF66-4CDF-B9A3-3E74E7B06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1009D-E249-44E1-AA8B-805C8D88F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D6C41-E592-4108-A68A-CA98B4467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1295F-0155-4BC6-BD01-F691916A6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CDF3C-4F45-41B8-BD1B-67391580E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054FE-857D-45E8-A6A3-1CA5EF375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37AB-89F8-4B40-8ACA-015A6CE80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E4-1518-4411-B5CD-1F7A0F00834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6CDF-BF66-4CDF-B9A3-3E74E7B06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E4-1518-4411-B5CD-1F7A0F00834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6CDF-BF66-4CDF-B9A3-3E74E7B06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E4-1518-4411-B5CD-1F7A0F00834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6CDF-BF66-4CDF-B9A3-3E74E7B06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E4-1518-4411-B5CD-1F7A0F00834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6CDF-BF66-4CDF-B9A3-3E74E7B06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E4-1518-4411-B5CD-1F7A0F00834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6CDF-BF66-4CDF-B9A3-3E74E7B06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E4-1518-4411-B5CD-1F7A0F00834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6CDF-BF66-4CDF-B9A3-3E74E7B06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E4-1518-4411-B5CD-1F7A0F00834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6CDF-BF66-4CDF-B9A3-3E74E7B06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15FE4-1518-4411-B5CD-1F7A0F00834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86CDF-BF66-4CDF-B9A3-3E74E7B06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537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0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40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40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0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0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0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54C0727-2AEB-4176-9110-687CF82B7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Presentation1.ppt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lympichistory.info/s1920.htm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1"/>
          <a:ext cx="9358346" cy="701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Презентация" r:id="rId4" imgW="4570330" imgH="3427597" progId="PowerPoint.Show.12">
                  <p:embed/>
                </p:oleObj>
              </mc:Choice>
              <mc:Fallback>
                <p:oleObj name="Презентация" r:id="rId4" imgW="4570330" imgH="3427597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358346" cy="7017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Слава победителям!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u="sng" dirty="0" smtClean="0">
                <a:latin typeface="Times New Roman" pitchFamily="18" charset="0"/>
              </a:rPr>
              <a:t>Награда победителям в Олимпии </a:t>
            </a:r>
          </a:p>
          <a:p>
            <a:pPr algn="ctr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sz="3600" b="1" i="1" u="sng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</a:rPr>
              <a:t>Оливковый венок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</a:rPr>
              <a:t>Прижизненная статуя (для победителей 3 Олимпиад)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3316" name="Picture 7" descr="1119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85538">
            <a:off x="2662238" y="3017838"/>
            <a:ext cx="5183187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</a:rPr>
              <a:t>Женские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</a:rPr>
              <a:t>спортивные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</a:rPr>
              <a:t>игры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sz="3600" dirty="0" smtClean="0">
                <a:latin typeface="Arial Narrow" pitchFamily="34" charset="0"/>
              </a:rPr>
              <a:t>	</a:t>
            </a:r>
            <a:r>
              <a:rPr lang="en-US" sz="3600" dirty="0" err="1" smtClean="0">
                <a:latin typeface="Arial Narrow" pitchFamily="34" charset="0"/>
              </a:rPr>
              <a:t>Как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известно</a:t>
            </a:r>
            <a:r>
              <a:rPr lang="en-US" sz="3600" dirty="0" smtClean="0">
                <a:latin typeface="Arial Narrow" pitchFamily="34" charset="0"/>
              </a:rPr>
              <a:t>, </a:t>
            </a:r>
            <a:r>
              <a:rPr lang="en-US" sz="3600" dirty="0" err="1" smtClean="0">
                <a:latin typeface="Arial Narrow" pitchFamily="34" charset="0"/>
              </a:rPr>
              <a:t>женщинам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запрешалось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посе</a:t>
            </a:r>
            <a:r>
              <a:rPr lang="ru-RU" sz="3600" dirty="0" err="1" smtClean="0">
                <a:latin typeface="Arial Narrow" pitchFamily="34" charset="0"/>
              </a:rPr>
              <a:t>щ</a:t>
            </a:r>
            <a:r>
              <a:rPr lang="en-US" sz="3600" dirty="0" err="1" smtClean="0">
                <a:latin typeface="Arial Narrow" pitchFamily="34" charset="0"/>
              </a:rPr>
              <a:t>ать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Олимпийские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игры</a:t>
            </a:r>
            <a:r>
              <a:rPr lang="en-US" sz="3600" dirty="0" smtClean="0">
                <a:latin typeface="Arial Narrow" pitchFamily="34" charset="0"/>
              </a:rPr>
              <a:t>. </a:t>
            </a:r>
            <a:r>
              <a:rPr lang="en-US" sz="3600" dirty="0" err="1" smtClean="0">
                <a:latin typeface="Arial Narrow" pitchFamily="34" charset="0"/>
              </a:rPr>
              <a:t>Однако</a:t>
            </a:r>
            <a:r>
              <a:rPr lang="ru-RU" sz="3600" dirty="0" smtClean="0">
                <a:latin typeface="Arial Narrow" pitchFamily="34" charset="0"/>
              </a:rPr>
              <a:t>,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либерально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настроенные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власти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решили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проводить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специальные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женские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спортивные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игры</a:t>
            </a:r>
            <a:r>
              <a:rPr lang="en-US" sz="3600" dirty="0" smtClean="0">
                <a:latin typeface="Arial Narrow" pitchFamily="34" charset="0"/>
              </a:rPr>
              <a:t>. </a:t>
            </a:r>
            <a:r>
              <a:rPr lang="en-US" sz="3600" dirty="0" err="1" smtClean="0">
                <a:latin typeface="Arial Narrow" pitchFamily="34" charset="0"/>
              </a:rPr>
              <a:t>Победительница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получала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оливковый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венок</a:t>
            </a:r>
            <a:r>
              <a:rPr lang="en-US" sz="3600" dirty="0" smtClean="0">
                <a:latin typeface="Arial Narrow" pitchFamily="34" charset="0"/>
              </a:rPr>
              <a:t> и </a:t>
            </a:r>
            <a:r>
              <a:rPr lang="en-US" sz="3600" dirty="0" err="1" smtClean="0">
                <a:latin typeface="Arial Narrow" pitchFamily="34" charset="0"/>
              </a:rPr>
              <a:t>съестные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припасы</a:t>
            </a:r>
            <a:r>
              <a:rPr lang="en-US" sz="3600" dirty="0" smtClean="0">
                <a:latin typeface="Arial Narrow" pitchFamily="34" charset="0"/>
              </a:rPr>
              <a:t>, в </a:t>
            </a:r>
            <a:r>
              <a:rPr lang="en-US" sz="3600" dirty="0" err="1" smtClean="0">
                <a:latin typeface="Arial Narrow" pitchFamily="34" charset="0"/>
              </a:rPr>
              <a:t>частности</a:t>
            </a:r>
            <a:r>
              <a:rPr lang="en-US" sz="3600" dirty="0" smtClean="0">
                <a:latin typeface="Arial Narrow" pitchFamily="34" charset="0"/>
              </a:rPr>
              <a:t>, </a:t>
            </a:r>
            <a:r>
              <a:rPr lang="en-US" sz="3600" dirty="0" err="1" smtClean="0">
                <a:latin typeface="Arial Narrow" pitchFamily="34" charset="0"/>
              </a:rPr>
              <a:t>мясо</a:t>
            </a:r>
            <a:r>
              <a:rPr lang="en-US" sz="3600" dirty="0" smtClean="0">
                <a:latin typeface="Arial Narrow" pitchFamily="34" charset="0"/>
              </a:rPr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89376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Игры под запретом.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4400550" cy="50911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latin typeface="Arial Narrow" pitchFamily="34" charset="0"/>
              </a:rPr>
              <a:t>	</a:t>
            </a:r>
            <a:r>
              <a:rPr lang="en-US" sz="2800" dirty="0" err="1" smtClean="0">
                <a:latin typeface="Arial Narrow" pitchFamily="34" charset="0"/>
              </a:rPr>
              <a:t>Римляне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посчитали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эти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спортивные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состязания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языческим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фестивалем</a:t>
            </a:r>
            <a:r>
              <a:rPr lang="en-US" sz="2800" dirty="0" smtClean="0">
                <a:latin typeface="Arial Narrow" pitchFamily="34" charset="0"/>
              </a:rPr>
              <a:t>. В 394 г. </a:t>
            </a:r>
            <a:r>
              <a:rPr lang="en-US" sz="2800" dirty="0" err="1" smtClean="0">
                <a:latin typeface="Arial Narrow" pitchFamily="34" charset="0"/>
              </a:rPr>
              <a:t>н.э</a:t>
            </a:r>
            <a:r>
              <a:rPr lang="en-US" sz="2800" dirty="0" smtClean="0">
                <a:latin typeface="Arial Narrow" pitchFamily="34" charset="0"/>
              </a:rPr>
              <a:t>. </a:t>
            </a:r>
            <a:r>
              <a:rPr lang="en-US" sz="2800" dirty="0" err="1" smtClean="0">
                <a:latin typeface="Arial Narrow" pitchFamily="34" charset="0"/>
              </a:rPr>
              <a:t>император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Римской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империи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Феодосий</a:t>
            </a:r>
            <a:r>
              <a:rPr lang="en-US" sz="2800" dirty="0" smtClean="0">
                <a:latin typeface="Arial Narrow" pitchFamily="34" charset="0"/>
              </a:rPr>
              <a:t> I </a:t>
            </a:r>
            <a:r>
              <a:rPr lang="en-US" sz="2800" dirty="0" err="1" smtClean="0">
                <a:latin typeface="Arial Narrow" pitchFamily="34" charset="0"/>
              </a:rPr>
              <a:t>запретил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проведение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Олимпийских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игр</a:t>
            </a:r>
            <a:r>
              <a:rPr lang="en-US" sz="2800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latin typeface="Arial Narrow" pitchFamily="34" charset="0"/>
              </a:rPr>
              <a:t> </a:t>
            </a:r>
            <a:endParaRPr lang="ru-RU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latin typeface="Arial Narrow" pitchFamily="34" charset="0"/>
              </a:rPr>
              <a:t>С</a:t>
            </a:r>
            <a:r>
              <a:rPr lang="en-US" sz="2800" dirty="0" err="1" smtClean="0">
                <a:latin typeface="Arial Narrow" pitchFamily="34" charset="0"/>
              </a:rPr>
              <a:t>пустя</a:t>
            </a:r>
            <a:r>
              <a:rPr lang="en-US" sz="2800" dirty="0" smtClean="0">
                <a:latin typeface="Arial Narrow" pitchFamily="34" charset="0"/>
              </a:rPr>
              <a:t> 15 </a:t>
            </a:r>
            <a:r>
              <a:rPr lang="en-US" sz="2800" dirty="0" err="1" smtClean="0">
                <a:latin typeface="Arial Narrow" pitchFamily="34" charset="0"/>
              </a:rPr>
              <a:t>веков</a:t>
            </a:r>
            <a:r>
              <a:rPr lang="en-US" sz="2800" dirty="0" smtClean="0">
                <a:latin typeface="Arial Narrow" pitchFamily="34" charset="0"/>
              </a:rPr>
              <a:t>, в 1896 </a:t>
            </a:r>
            <a:r>
              <a:rPr lang="en-US" sz="2800" dirty="0" err="1" smtClean="0">
                <a:latin typeface="Arial Narrow" pitchFamily="34" charset="0"/>
              </a:rPr>
              <a:t>году</a:t>
            </a:r>
            <a:r>
              <a:rPr lang="ru-RU" sz="2800" dirty="0" smtClean="0">
                <a:latin typeface="Arial Narrow" pitchFamily="34" charset="0"/>
              </a:rPr>
              <a:t>,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Игры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снова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возродились</a:t>
            </a:r>
            <a:r>
              <a:rPr lang="en-US" sz="2800" dirty="0" smtClean="0">
                <a:latin typeface="Arial Narrow" pitchFamily="34" charset="0"/>
              </a:rPr>
              <a:t>.</a:t>
            </a:r>
            <a:endParaRPr lang="en-US" sz="2800" dirty="0"/>
          </a:p>
        </p:txBody>
      </p:sp>
      <p:pic>
        <p:nvPicPr>
          <p:cNvPr id="15364" name="Рисунок 4" descr="Рисунок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4738" y="1000125"/>
            <a:ext cx="4259262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Основатель олимпийских игр современности.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23850" y="1557338"/>
            <a:ext cx="4038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smtClean="0"/>
              <a:t>Пьер де Кубертен (Франция)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smtClean="0"/>
              <a:t>(1863-1937)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700213"/>
            <a:ext cx="3810000" cy="40767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Начало игр.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00250"/>
            <a:ext cx="8964612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Летние - с 1896 года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(Афины, Греция)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Зимние – с 1924 года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(</a:t>
            </a:r>
            <a:r>
              <a:rPr lang="ru-RU" dirty="0" err="1" smtClean="0"/>
              <a:t>Шамони</a:t>
            </a:r>
            <a:r>
              <a:rPr lang="ru-RU" dirty="0" smtClean="0"/>
              <a:t>, Франция)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EAEB"/>
            </a:gs>
            <a:gs pos="100000">
              <a:srgbClr val="DFF2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венг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508500"/>
            <a:ext cx="122396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940425" y="1916113"/>
            <a:ext cx="1441450" cy="4572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Palatino Linotype" pitchFamily="18" charset="0"/>
              </a:rPr>
              <a:t>Дания</a:t>
            </a:r>
            <a:endParaRPr lang="ru-RU" sz="2400">
              <a:latin typeface="Palatino Linotype" pitchFamily="18" charset="0"/>
            </a:endParaRPr>
          </a:p>
        </p:txBody>
      </p:sp>
      <p:pic>
        <p:nvPicPr>
          <p:cNvPr id="18436" name="Picture 5" descr="австрал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9578">
            <a:off x="468313" y="1268413"/>
            <a:ext cx="108108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692275" y="1557338"/>
            <a:ext cx="1944688" cy="4572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latin typeface="Palatino Linotype" pitchFamily="18" charset="0"/>
              </a:rPr>
              <a:t>Австралия</a:t>
            </a:r>
          </a:p>
        </p:txBody>
      </p:sp>
      <p:pic>
        <p:nvPicPr>
          <p:cNvPr id="18438" name="Picture 8" descr="австр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989138"/>
            <a:ext cx="11509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1692275" y="2349500"/>
            <a:ext cx="1944688" cy="4572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latin typeface="Palatino Linotype" pitchFamily="18" charset="0"/>
              </a:rPr>
              <a:t>Австрия</a:t>
            </a:r>
          </a:p>
        </p:txBody>
      </p:sp>
      <p:pic>
        <p:nvPicPr>
          <p:cNvPr id="18440" name="Picture 10" descr="болгар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781300"/>
            <a:ext cx="12239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1692275" y="3068638"/>
            <a:ext cx="1944688" cy="4572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latin typeface="Palatino Linotype" pitchFamily="18" charset="0"/>
              </a:rPr>
              <a:t>Болгария</a:t>
            </a:r>
          </a:p>
        </p:txBody>
      </p:sp>
      <p:pic>
        <p:nvPicPr>
          <p:cNvPr id="18442" name="Picture 12" descr="великобритан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716338"/>
            <a:ext cx="12239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1692275" y="4005263"/>
            <a:ext cx="3024188" cy="4572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latin typeface="Palatino Linotype" pitchFamily="18" charset="0"/>
              </a:rPr>
              <a:t>Великобритания</a:t>
            </a: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1619250" y="4724400"/>
            <a:ext cx="1944688" cy="4572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latin typeface="Palatino Linotype" pitchFamily="18" charset="0"/>
              </a:rPr>
              <a:t>Венгрия</a:t>
            </a:r>
          </a:p>
        </p:txBody>
      </p:sp>
      <p:pic>
        <p:nvPicPr>
          <p:cNvPr id="18445" name="Picture 16" descr="герман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5373688"/>
            <a:ext cx="1223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1619250" y="5445125"/>
            <a:ext cx="1944688" cy="4572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latin typeface="Palatino Linotype" pitchFamily="18" charset="0"/>
              </a:rPr>
              <a:t>Германия</a:t>
            </a:r>
          </a:p>
        </p:txBody>
      </p:sp>
      <p:pic>
        <p:nvPicPr>
          <p:cNvPr id="18447" name="Picture 18" descr="греци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2275" y="5949950"/>
            <a:ext cx="1368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3059113" y="6021388"/>
            <a:ext cx="1944687" cy="4572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latin typeface="Palatino Linotype" pitchFamily="18" charset="0"/>
              </a:rPr>
              <a:t>Греция</a:t>
            </a: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3059113" y="1125538"/>
            <a:ext cx="3960812" cy="4572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Palatino Linotype" pitchFamily="18" charset="0"/>
              </a:rPr>
              <a:t>241 </a:t>
            </a:r>
            <a:r>
              <a:rPr lang="ru-RU" sz="2400" b="1">
                <a:solidFill>
                  <a:schemeClr val="accent2"/>
                </a:solidFill>
                <a:latin typeface="Palatino Linotype" pitchFamily="18" charset="0"/>
              </a:rPr>
              <a:t>спортсмен</a:t>
            </a:r>
            <a:r>
              <a:rPr lang="ru-RU" sz="2400" b="1">
                <a:solidFill>
                  <a:srgbClr val="000099"/>
                </a:solidFill>
                <a:latin typeface="Palatino Linotype" pitchFamily="18" charset="0"/>
              </a:rPr>
              <a:t> из стран:</a:t>
            </a:r>
          </a:p>
        </p:txBody>
      </p:sp>
      <p:pic>
        <p:nvPicPr>
          <p:cNvPr id="18450" name="Picture 21" descr="дания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750" y="1628775"/>
            <a:ext cx="13668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2" descr="италия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24750" y="2420938"/>
            <a:ext cx="13668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Text Box 23"/>
          <p:cNvSpPr txBox="1">
            <a:spLocks noChangeArrowheads="1"/>
          </p:cNvSpPr>
          <p:nvPr/>
        </p:nvSpPr>
        <p:spPr bwMode="auto">
          <a:xfrm>
            <a:off x="6011863" y="2636838"/>
            <a:ext cx="1728787" cy="4572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Palatino Linotype" pitchFamily="18" charset="0"/>
              </a:rPr>
              <a:t>Италия</a:t>
            </a:r>
          </a:p>
        </p:txBody>
      </p:sp>
      <p:sp>
        <p:nvSpPr>
          <p:cNvPr id="18453" name="Text Box 24"/>
          <p:cNvSpPr txBox="1">
            <a:spLocks noChangeArrowheads="1"/>
          </p:cNvSpPr>
          <p:nvPr/>
        </p:nvSpPr>
        <p:spPr bwMode="auto">
          <a:xfrm>
            <a:off x="6011863" y="3429000"/>
            <a:ext cx="1152525" cy="4572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Palatino Linotype" pitchFamily="18" charset="0"/>
              </a:rPr>
              <a:t>США</a:t>
            </a:r>
          </a:p>
        </p:txBody>
      </p:sp>
      <p:pic>
        <p:nvPicPr>
          <p:cNvPr id="18454" name="Picture 25" descr="СШ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24750" y="3213100"/>
            <a:ext cx="13684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5" name="Text Box 26"/>
          <p:cNvSpPr txBox="1">
            <a:spLocks noChangeArrowheads="1"/>
          </p:cNvSpPr>
          <p:nvPr/>
        </p:nvSpPr>
        <p:spPr bwMode="auto">
          <a:xfrm>
            <a:off x="5795963" y="4076700"/>
            <a:ext cx="1727200" cy="4572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Palatino Linotype" pitchFamily="18" charset="0"/>
              </a:rPr>
              <a:t>Франция</a:t>
            </a:r>
          </a:p>
        </p:txBody>
      </p:sp>
      <p:pic>
        <p:nvPicPr>
          <p:cNvPr id="18456" name="Picture 27" descr="Франция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24750" y="4005263"/>
            <a:ext cx="13684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7" name="Text Box 28"/>
          <p:cNvSpPr txBox="1">
            <a:spLocks noChangeArrowheads="1"/>
          </p:cNvSpPr>
          <p:nvPr/>
        </p:nvSpPr>
        <p:spPr bwMode="auto">
          <a:xfrm>
            <a:off x="5724525" y="4724400"/>
            <a:ext cx="1008063" cy="4572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Palatino Linotype" pitchFamily="18" charset="0"/>
              </a:rPr>
              <a:t>Чили</a:t>
            </a:r>
          </a:p>
        </p:txBody>
      </p:sp>
      <p:pic>
        <p:nvPicPr>
          <p:cNvPr id="18458" name="Picture 29" descr="чили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724400"/>
            <a:ext cx="13684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9" name="Text Box 30"/>
          <p:cNvSpPr txBox="1">
            <a:spLocks noChangeArrowheads="1"/>
          </p:cNvSpPr>
          <p:nvPr/>
        </p:nvSpPr>
        <p:spPr bwMode="auto">
          <a:xfrm>
            <a:off x="5508625" y="5373688"/>
            <a:ext cx="2089150" cy="4572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Palatino Linotype" pitchFamily="18" charset="0"/>
              </a:rPr>
              <a:t>Швейцария</a:t>
            </a:r>
          </a:p>
        </p:txBody>
      </p:sp>
      <p:pic>
        <p:nvPicPr>
          <p:cNvPr id="18460" name="Picture 31" descr="швейцария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24750" y="5445125"/>
            <a:ext cx="10080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1" name="Text Box 32"/>
          <p:cNvSpPr txBox="1">
            <a:spLocks noChangeArrowheads="1"/>
          </p:cNvSpPr>
          <p:nvPr/>
        </p:nvSpPr>
        <p:spPr bwMode="auto">
          <a:xfrm>
            <a:off x="4356100" y="6092825"/>
            <a:ext cx="1584325" cy="45720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Palatino Linotype" pitchFamily="18" charset="0"/>
              </a:rPr>
              <a:t>Швеция</a:t>
            </a:r>
          </a:p>
        </p:txBody>
      </p:sp>
      <p:pic>
        <p:nvPicPr>
          <p:cNvPr id="18462" name="Picture 34" descr="швеция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5963" y="5949950"/>
            <a:ext cx="129698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3" name="WordArt 3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7041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4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Palatino Linotype"/>
              </a:rPr>
              <a:t>Игры открылись </a:t>
            </a:r>
          </a:p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4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Palatino Linotype"/>
              </a:rPr>
              <a:t>6 апреля 1896 года.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8750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/>
                </a:solidFill>
              </a:rPr>
              <a:t>Эмблема игр.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41438"/>
            <a:ext cx="4679950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Разработана основателем современных Олимпийских Игр бароном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Пьером де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Кубертеном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в 1913 году. </a:t>
            </a:r>
          </a:p>
        </p:txBody>
      </p:sp>
      <p:pic>
        <p:nvPicPr>
          <p:cNvPr id="20484" name="Picture 5" descr="E:\Мои документы\Рабочий стол\фзр\Рисун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3175" y="2000250"/>
            <a:ext cx="51816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8750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/>
                </a:solidFill>
              </a:rPr>
              <a:t>Олимпийский флаг.</a:t>
            </a:r>
          </a:p>
        </p:txBody>
      </p:sp>
      <p:pic>
        <p:nvPicPr>
          <p:cNvPr id="21507" name="Picture 5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33600"/>
            <a:ext cx="4038600" cy="2620963"/>
          </a:xfrm>
        </p:spPr>
      </p:pic>
      <p:sp>
        <p:nvSpPr>
          <p:cNvPr id="440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492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</a:t>
            </a:r>
            <a:r>
              <a:rPr lang="ru-RU" dirty="0" smtClean="0"/>
              <a:t>Впервые флаг появился на </a:t>
            </a:r>
            <a:r>
              <a:rPr lang="ru-RU" dirty="0" smtClean="0">
                <a:hlinkClick r:id="rId3"/>
              </a:rPr>
              <a:t>Олимпийских играх 1920 года в Антверпене (Бельгия)</a:t>
            </a:r>
            <a:r>
              <a:rPr lang="ru-RU" dirty="0" smtClean="0"/>
              <a:t>. Олимпийский флаг используется в церемониях открытия и закрытия каждой Олимпиады.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й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" y="0"/>
            <a:ext cx="9326696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144000" cy="1258887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Олимпийский огонь</a:t>
            </a:r>
            <a:endParaRPr lang="ru-RU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223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err="1" smtClean="0">
                <a:solidFill>
                  <a:schemeClr val="accent1"/>
                </a:solidFill>
              </a:rPr>
              <a:t>Паралимпиада</a:t>
            </a:r>
            <a:r>
              <a:rPr lang="en-US" sz="4800" dirty="0" smtClean="0">
                <a:solidFill>
                  <a:schemeClr val="accent1"/>
                </a:solidFill>
              </a:rPr>
              <a:t>.</a:t>
            </a:r>
            <a:endParaRPr lang="ru-RU" sz="4800" dirty="0" smtClean="0">
              <a:solidFill>
                <a:schemeClr val="accent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76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	Первые Игры для инвалидов были проведены в 1948 году в английском городе Сток </a:t>
            </a:r>
            <a:r>
              <a:rPr lang="ru-RU" sz="2800" dirty="0" err="1" smtClean="0"/>
              <a:t>Мандевилль</a:t>
            </a:r>
            <a:r>
              <a:rPr lang="ru-RU" sz="2800" dirty="0" smtClean="0"/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2800" dirty="0" err="1" smtClean="0"/>
              <a:t>Паралимпийские</a:t>
            </a:r>
            <a:r>
              <a:rPr lang="ru-RU" sz="2800" dirty="0" smtClean="0"/>
              <a:t> Игры проводятся в том же городе, что и Олимпийские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6"/>
          <p:cNvSpPr>
            <a:spLocks noChangeArrowheads="1" noChangeShapeType="1" noTextEdit="1"/>
          </p:cNvSpPr>
          <p:nvPr/>
        </p:nvSpPr>
        <p:spPr bwMode="auto">
          <a:xfrm>
            <a:off x="0" y="158750"/>
            <a:ext cx="9144000" cy="1258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b="1" kern="10" spc="720">
              <a:ln w="25400">
                <a:solidFill>
                  <a:srgbClr val="333399"/>
                </a:solidFill>
                <a:round/>
                <a:headEnd/>
                <a:tailEnd/>
              </a:ln>
              <a:solidFill>
                <a:srgbClr val="333333">
                  <a:alpha val="94901"/>
                </a:srgbClr>
              </a:solidFill>
              <a:latin typeface="+mn-lt"/>
              <a:ea typeface="+mn-lt"/>
              <a:cs typeface="+mn-lt"/>
            </a:endParaRPr>
          </a:p>
        </p:txBody>
      </p:sp>
      <p:pic>
        <p:nvPicPr>
          <p:cNvPr id="4099" name="Picture 7" descr="067079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773238"/>
            <a:ext cx="6553200" cy="431482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e Mono" pitchFamily="49" charset="0"/>
                <a:ea typeface="Adobe Fangsong Std R" pitchFamily="18" charset="-128"/>
              </a:rPr>
              <a:t>Родина Олимпийских игр – Древняя Греция.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гимна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129063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борьба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781300"/>
            <a:ext cx="18716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коллаж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52963"/>
            <a:ext cx="91440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гимнаст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333375"/>
            <a:ext cx="172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 descr="медал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188913"/>
            <a:ext cx="1871662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0" descr="лошад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70827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1" descr="флаг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1700213"/>
            <a:ext cx="381635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7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698500"/>
          </a:xfrm>
        </p:spPr>
        <p:txBody>
          <a:bodyPr/>
          <a:lstStyle/>
          <a:p>
            <a:pPr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Мифы о возникновении игр.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142875" y="1071563"/>
            <a:ext cx="4500563" cy="5572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	</a:t>
            </a:r>
            <a:r>
              <a:rPr lang="ru-RU" sz="1800" dirty="0" smtClean="0"/>
              <a:t>Они происходили в Олимпии на </a:t>
            </a:r>
            <a:r>
              <a:rPr lang="ru-RU" sz="1800" dirty="0" err="1" smtClean="0"/>
              <a:t>Пелопоннесеи</a:t>
            </a:r>
            <a:r>
              <a:rPr lang="ru-RU" sz="1800" dirty="0" smtClean="0"/>
              <a:t>, по древнейшему сказанию, возникли ещё во времена </a:t>
            </a:r>
            <a:r>
              <a:rPr lang="ru-RU" sz="1800" dirty="0" err="1" smtClean="0"/>
              <a:t>Кроноса</a:t>
            </a:r>
            <a:r>
              <a:rPr lang="ru-RU" sz="1800" dirty="0" smtClean="0"/>
              <a:t>, в честь </a:t>
            </a:r>
            <a:r>
              <a:rPr lang="ru-RU" sz="1800" dirty="0" err="1" smtClean="0"/>
              <a:t>Идейского</a:t>
            </a:r>
            <a:r>
              <a:rPr lang="ru-RU" sz="1800" dirty="0" smtClean="0"/>
              <a:t> Геракла. По этому сказанию, Рея передала новорождённого Зевса </a:t>
            </a:r>
            <a:r>
              <a:rPr lang="ru-RU" sz="1800" dirty="0" err="1" smtClean="0"/>
              <a:t>Идейским</a:t>
            </a:r>
            <a:r>
              <a:rPr lang="ru-RU" sz="1800" dirty="0" smtClean="0"/>
              <a:t> </a:t>
            </a:r>
            <a:r>
              <a:rPr lang="ru-RU" sz="1800" dirty="0" err="1" smtClean="0"/>
              <a:t>Куретам</a:t>
            </a:r>
            <a:r>
              <a:rPr lang="ru-RU" sz="1800" dirty="0" smtClean="0"/>
              <a:t>. Пятеро из них пришли с Критской Иды в Олимпию, где был уже воздвигнут храм в честь </a:t>
            </a:r>
            <a:r>
              <a:rPr lang="ru-RU" sz="1800" dirty="0" err="1" smtClean="0"/>
              <a:t>Кроноса</a:t>
            </a:r>
            <a:r>
              <a:rPr lang="ru-RU" sz="1800" dirty="0" smtClean="0"/>
              <a:t>. Геракл, старший из братьев, победил всех в беге и был награждён за победу венком из дикой оливы. При этом Геракл установил состязания, которые должны были происходить через 5 лет, по числу прибывших в Олимпию </a:t>
            </a:r>
            <a:r>
              <a:rPr lang="ru-RU" sz="1800" dirty="0" err="1" smtClean="0"/>
              <a:t>идейских</a:t>
            </a:r>
            <a:r>
              <a:rPr lang="ru-RU" sz="1800" dirty="0" smtClean="0"/>
              <a:t> братьев.</a:t>
            </a:r>
            <a:endParaRPr lang="ru-RU" sz="1800" dirty="0"/>
          </a:p>
        </p:txBody>
      </p:sp>
      <p:pic>
        <p:nvPicPr>
          <p:cNvPr id="5124" name="Picture 5" descr="E:\Мои документы\Рабочий стол\327px-Hercules_Musei_Capitolini_MC1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143000"/>
            <a:ext cx="3071813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698500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FF0000"/>
                </a:solidFill>
              </a:rPr>
              <a:t>Мифы о возникновении игр.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4286250" cy="56435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800" dirty="0" smtClean="0"/>
              <a:t>	Существовали ещё и другие сказания о возникновении национального праздника, приурочивавшие его то к той, то к другой мифической эпохе. Несомненно, во всяком случае, что Олимпия была древним святилищем, давно известным на Пелопоннесе. В «Илиаде» Гомера упоминается о гонках квадриг, устраиваемых жителями Элиды (область на Пелопоннесе, где находилась Олимпия), и куда присылали квадриги из других мест Пелопоннеса.</a:t>
            </a:r>
            <a:endParaRPr lang="ru-RU" sz="1800" dirty="0"/>
          </a:p>
        </p:txBody>
      </p:sp>
      <p:pic>
        <p:nvPicPr>
          <p:cNvPr id="5" name="Рисунок 4" descr="GreeceIl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1214438"/>
            <a:ext cx="2968625" cy="3028950"/>
          </a:xfrm>
          <a:prstGeom prst="rect">
            <a:avLst/>
          </a:prstGeom>
          <a:solidFill>
            <a:srgbClr val="6600CC"/>
          </a:solidFill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149" name="Стрелка вправо 5"/>
          <p:cNvSpPr>
            <a:spLocks noChangeArrowheads="1"/>
          </p:cNvSpPr>
          <p:nvPr/>
        </p:nvSpPr>
        <p:spPr bwMode="auto">
          <a:xfrm rot="-1463378">
            <a:off x="5286375" y="2714625"/>
            <a:ext cx="1285875" cy="714375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50" name="Стрелка вправо 6"/>
          <p:cNvSpPr>
            <a:spLocks noChangeArrowheads="1"/>
          </p:cNvSpPr>
          <p:nvPr/>
        </p:nvSpPr>
        <p:spPr bwMode="auto">
          <a:xfrm rot="-1530337">
            <a:off x="4929188" y="3000375"/>
            <a:ext cx="1643062" cy="733425"/>
          </a:xfrm>
          <a:prstGeom prst="rightArrow">
            <a:avLst>
              <a:gd name="adj1" fmla="val 55824"/>
              <a:gd name="adj2" fmla="val 96850"/>
            </a:avLst>
          </a:prstGeom>
          <a:noFill/>
          <a:ln w="12700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cxnSp>
        <p:nvCxnSpPr>
          <p:cNvPr id="6151" name="Прямая со стрелкой 8"/>
          <p:cNvCxnSpPr>
            <a:cxnSpLocks noChangeShapeType="1"/>
          </p:cNvCxnSpPr>
          <p:nvPr/>
        </p:nvCxnSpPr>
        <p:spPr bwMode="auto">
          <a:xfrm rot="10800000" flipV="1">
            <a:off x="5214938" y="3000375"/>
            <a:ext cx="1428750" cy="1000125"/>
          </a:xfrm>
          <a:prstGeom prst="straightConnector1">
            <a:avLst/>
          </a:prstGeom>
          <a:noFill/>
          <a:ln w="127000" algn="ctr">
            <a:noFill/>
            <a:round/>
            <a:headEnd/>
            <a:tailEnd type="arrow" w="med" len="med"/>
          </a:ln>
        </p:spPr>
      </p:cxnSp>
      <p:sp>
        <p:nvSpPr>
          <p:cNvPr id="11" name="Стрелка вправо 10"/>
          <p:cNvSpPr/>
          <p:nvPr/>
        </p:nvSpPr>
        <p:spPr bwMode="auto">
          <a:xfrm rot="19696211">
            <a:off x="5288884" y="3022430"/>
            <a:ext cx="1446155" cy="733663"/>
          </a:xfrm>
          <a:prstGeom prst="rightArrow">
            <a:avLst>
              <a:gd name="adj1" fmla="val 50000"/>
              <a:gd name="adj2" fmla="val 71398"/>
            </a:avLst>
          </a:prstGeom>
          <a:solidFill>
            <a:srgbClr val="002060"/>
          </a:solidFill>
          <a:ln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 rot="-1932791">
            <a:off x="5310188" y="3165475"/>
            <a:ext cx="1287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Bookman Old Style" pitchFamily="18" charset="0"/>
              </a:rPr>
              <a:t>Элида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96678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Греция.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1357298"/>
            <a:ext cx="4643437" cy="4573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6600CC"/>
                </a:solidFill>
                <a:latin typeface="Book Antiqua" pitchFamily="18" charset="0"/>
              </a:rPr>
              <a:t>	</a:t>
            </a: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Олимпия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(юг Греции)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 – 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место игр.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6600CC"/>
                </a:solidFill>
                <a:latin typeface="Book Antiqua" pitchFamily="18" charset="0"/>
              </a:rPr>
              <a:t>	</a:t>
            </a: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Олимп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 (гора на севере Греции) – место обитания греческих богов.</a:t>
            </a: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	</a:t>
            </a:r>
            <a:r>
              <a:rPr lang="ru-RU" sz="2400" dirty="0" smtClean="0">
                <a:solidFill>
                  <a:srgbClr val="7030A0"/>
                </a:solidFill>
                <a:latin typeface="Book Antiqua" pitchFamily="18" charset="0"/>
              </a:rPr>
              <a:t>«Олимпийцы» 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- 12 греческих богов.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	</a:t>
            </a:r>
            <a:r>
              <a:rPr lang="ru-RU" sz="2400" dirty="0" smtClean="0">
                <a:solidFill>
                  <a:srgbClr val="7030A0"/>
                </a:solidFill>
                <a:latin typeface="Book Antiqua" pitchFamily="18" charset="0"/>
              </a:rPr>
              <a:t>«Олимпионики»  </a:t>
            </a:r>
            <a:r>
              <a:rPr lang="ru-RU" sz="2400" dirty="0" smtClean="0">
                <a:solidFill>
                  <a:srgbClr val="FF0000"/>
                </a:solidFill>
                <a:latin typeface="Book Antiqua" pitchFamily="18" charset="0"/>
              </a:rPr>
              <a:t>-победители Олимпийских игр, проводившихся раз в 4 года.</a:t>
            </a: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074" name="Picture 2" descr="E:\Мои документы\Рабочий стол\фзр\3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757363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В Олимпийских играх принимали участие только свободные греки – мужчины.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Игры проходили летом и длились 5 дней:</a:t>
            </a:r>
          </a:p>
          <a:p>
            <a:pPr>
              <a:defRPr/>
            </a:pPr>
            <a:r>
              <a:rPr lang="ru-RU" dirty="0" smtClean="0"/>
              <a:t>1 день - атлеты приносили жертвы богам</a:t>
            </a:r>
          </a:p>
          <a:p>
            <a:pPr>
              <a:defRPr/>
            </a:pPr>
            <a:r>
              <a:rPr lang="ru-RU" dirty="0" smtClean="0"/>
              <a:t>2,3,4 - состязания</a:t>
            </a:r>
          </a:p>
          <a:p>
            <a:pPr>
              <a:defRPr/>
            </a:pPr>
            <a:r>
              <a:rPr lang="ru-RU" dirty="0" smtClean="0"/>
              <a:t>5 - награждение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8913"/>
            <a:ext cx="9144000" cy="59420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6600CC"/>
                </a:solidFill>
                <a:latin typeface="Arial Narrow" pitchFamily="34" charset="0"/>
              </a:rPr>
              <a:t>	</a:t>
            </a:r>
            <a:r>
              <a:rPr lang="en-US" sz="4800" dirty="0" err="1" smtClean="0">
                <a:solidFill>
                  <a:srgbClr val="FF0000"/>
                </a:solidFill>
                <a:latin typeface="Arial Narrow" pitchFamily="34" charset="0"/>
              </a:rPr>
              <a:t>Первые</a:t>
            </a:r>
            <a:r>
              <a:rPr lang="en-US" sz="4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Narrow" pitchFamily="34" charset="0"/>
              </a:rPr>
              <a:t>олимпийские</a:t>
            </a:r>
            <a:r>
              <a:rPr lang="en-US" sz="4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 Narrow" pitchFamily="34" charset="0"/>
              </a:rPr>
              <a:t>игры</a:t>
            </a:r>
            <a:r>
              <a:rPr lang="en-US" sz="4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состоялись</a:t>
            </a:r>
            <a:r>
              <a:rPr lang="en-US" dirty="0" smtClean="0">
                <a:latin typeface="Arial Narrow" pitchFamily="34" charset="0"/>
              </a:rPr>
              <a:t> в 776 </a:t>
            </a:r>
            <a:r>
              <a:rPr lang="en-US" dirty="0" err="1" smtClean="0">
                <a:latin typeface="Arial Narrow" pitchFamily="34" charset="0"/>
              </a:rPr>
              <a:t>году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до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н.э</a:t>
            </a:r>
            <a:r>
              <a:rPr lang="en-US" dirty="0" smtClean="0">
                <a:latin typeface="Arial Narrow" pitchFamily="34" charset="0"/>
              </a:rPr>
              <a:t>. </a:t>
            </a:r>
            <a:r>
              <a:rPr lang="en-US" dirty="0" err="1" smtClean="0">
                <a:latin typeface="Arial Narrow" pitchFamily="34" charset="0"/>
              </a:rPr>
              <a:t>Чемпионом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стал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молодой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пекарь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по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имени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Корэб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сумевший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выиграть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забег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на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192 метра</a:t>
            </a:r>
            <a:r>
              <a:rPr lang="en-US" dirty="0" smtClean="0">
                <a:latin typeface="Arial Narrow" pitchFamily="34" charset="0"/>
              </a:rPr>
              <a:t>. </a:t>
            </a:r>
            <a:r>
              <a:rPr lang="en-US" dirty="0" err="1" smtClean="0">
                <a:latin typeface="Arial Narrow" pitchFamily="34" charset="0"/>
              </a:rPr>
              <a:t>Кстати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говоря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бег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был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единственным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видом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соревнований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первые</a:t>
            </a:r>
            <a:r>
              <a:rPr lang="en-US" dirty="0" smtClean="0">
                <a:latin typeface="Arial Narrow" pitchFamily="34" charset="0"/>
              </a:rPr>
              <a:t> 13 </a:t>
            </a:r>
            <a:r>
              <a:rPr lang="en-US" dirty="0" err="1" smtClean="0">
                <a:latin typeface="Arial Narrow" pitchFamily="34" charset="0"/>
              </a:rPr>
              <a:t>игр</a:t>
            </a:r>
            <a:r>
              <a:rPr lang="ru-RU" dirty="0" smtClean="0">
                <a:latin typeface="Arial Narrow" pitchFamily="34" charset="0"/>
              </a:rPr>
              <a:t>.</a:t>
            </a:r>
            <a:endParaRPr lang="ru-RU" dirty="0"/>
          </a:p>
        </p:txBody>
      </p:sp>
      <p:pic>
        <p:nvPicPr>
          <p:cNvPr id="10243" name="Picture 6" descr="C:\Users\Няка\Downloads\8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500438"/>
            <a:ext cx="63373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141663"/>
            <a:ext cx="8229600" cy="29892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Потом</a:t>
            </a:r>
            <a:r>
              <a:rPr lang="en-US" dirty="0" smtClean="0">
                <a:latin typeface="Arial Narrow" pitchFamily="34" charset="0"/>
              </a:rPr>
              <a:t>,</a:t>
            </a:r>
            <a:r>
              <a:rPr lang="ru-RU" dirty="0" smtClean="0">
                <a:latin typeface="Arial Narrow" pitchFamily="34" charset="0"/>
              </a:rPr>
              <a:t> в</a:t>
            </a:r>
            <a:r>
              <a:rPr lang="en-US" dirty="0" smtClean="0">
                <a:latin typeface="Arial Narrow" pitchFamily="34" charset="0"/>
              </a:rPr>
              <a:t> 720 </a:t>
            </a:r>
            <a:r>
              <a:rPr lang="en-US" dirty="0" err="1" smtClean="0">
                <a:latin typeface="Arial Narrow" pitchFamily="34" charset="0"/>
              </a:rPr>
              <a:t>году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до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н.э</a:t>
            </a:r>
            <a:r>
              <a:rPr lang="en-US" dirty="0" smtClean="0">
                <a:latin typeface="Arial Narrow" pitchFamily="34" charset="0"/>
              </a:rPr>
              <a:t>. </a:t>
            </a:r>
            <a:r>
              <a:rPr lang="en-US" dirty="0" err="1" smtClean="0">
                <a:latin typeface="Arial Narrow" pitchFamily="34" charset="0"/>
              </a:rPr>
              <a:t>был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добавлен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так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называемый</a:t>
            </a:r>
            <a:r>
              <a:rPr lang="en-US" dirty="0" smtClean="0">
                <a:latin typeface="Arial Narrow" pitchFamily="34" charset="0"/>
              </a:rPr>
              <a:t> "</a:t>
            </a:r>
            <a:r>
              <a:rPr lang="en-US" dirty="0" err="1" smtClean="0">
                <a:latin typeface="Arial Narrow" pitchFamily="34" charset="0"/>
              </a:rPr>
              <a:t>долиходром</a:t>
            </a:r>
            <a:r>
              <a:rPr lang="en-US" dirty="0" smtClean="0">
                <a:latin typeface="Arial Narrow" pitchFamily="34" charset="0"/>
              </a:rPr>
              <a:t>" - </a:t>
            </a:r>
            <a:r>
              <a:rPr lang="en-US" dirty="0" err="1" smtClean="0">
                <a:latin typeface="Arial Narrow" pitchFamily="34" charset="0"/>
              </a:rPr>
              <a:t>бег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на</a:t>
            </a:r>
            <a:r>
              <a:rPr lang="en-US" dirty="0" smtClean="0">
                <a:latin typeface="Arial Narrow" pitchFamily="34" charset="0"/>
              </a:rPr>
              <a:t> 24 </a:t>
            </a:r>
            <a:r>
              <a:rPr lang="en-US" dirty="0" err="1" smtClean="0">
                <a:latin typeface="Arial Narrow" pitchFamily="34" charset="0"/>
              </a:rPr>
              <a:t>стади</a:t>
            </a:r>
            <a:r>
              <a:rPr lang="ru-RU" dirty="0" smtClean="0">
                <a:latin typeface="Arial Narrow" pitchFamily="34" charset="0"/>
              </a:rPr>
              <a:t>и</a:t>
            </a:r>
            <a:r>
              <a:rPr lang="en-US" dirty="0" smtClean="0">
                <a:latin typeface="Arial Narrow" pitchFamily="34" charset="0"/>
              </a:rPr>
              <a:t>. </a:t>
            </a:r>
            <a:r>
              <a:rPr lang="en-US" dirty="0" err="1" smtClean="0">
                <a:latin typeface="Arial Narrow" pitchFamily="34" charset="0"/>
              </a:rPr>
              <a:t>На</a:t>
            </a:r>
            <a:r>
              <a:rPr lang="en-US" dirty="0" smtClean="0">
                <a:latin typeface="Arial Narrow" pitchFamily="34" charset="0"/>
              </a:rPr>
              <a:t> 18-й </a:t>
            </a:r>
            <a:r>
              <a:rPr lang="en-US" dirty="0" err="1" smtClean="0">
                <a:latin typeface="Arial Narrow" pitchFamily="34" charset="0"/>
              </a:rPr>
              <a:t>олимпиаде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появилось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пятиборье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включающее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бег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прыжки</a:t>
            </a:r>
            <a:r>
              <a:rPr lang="en-US" dirty="0" smtClean="0">
                <a:latin typeface="Arial Narrow" pitchFamily="34" charset="0"/>
              </a:rPr>
              <a:t> в </a:t>
            </a:r>
            <a:r>
              <a:rPr lang="en-US" dirty="0" err="1" smtClean="0">
                <a:latin typeface="Arial Narrow" pitchFamily="34" charset="0"/>
              </a:rPr>
              <a:t>длину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метание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копья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метание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диска</a:t>
            </a:r>
            <a:r>
              <a:rPr lang="en-US" dirty="0" smtClean="0">
                <a:latin typeface="Arial Narrow" pitchFamily="34" charset="0"/>
              </a:rPr>
              <a:t> и </a:t>
            </a:r>
            <a:r>
              <a:rPr lang="en-US" dirty="0" err="1" smtClean="0">
                <a:latin typeface="Arial Narrow" pitchFamily="34" charset="0"/>
              </a:rPr>
              <a:t>собственно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борьба</a:t>
            </a:r>
            <a:r>
              <a:rPr lang="en-US" dirty="0" smtClean="0">
                <a:latin typeface="Arial Narrow" pitchFamily="34" charset="0"/>
              </a:rPr>
              <a:t>. В 688 </a:t>
            </a:r>
            <a:r>
              <a:rPr lang="en-US" dirty="0" err="1" smtClean="0">
                <a:latin typeface="Arial Narrow" pitchFamily="34" charset="0"/>
              </a:rPr>
              <a:t>году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до</a:t>
            </a:r>
            <a:r>
              <a:rPr lang="en-US" dirty="0" smtClean="0">
                <a:latin typeface="Arial Narrow" pitchFamily="34" charset="0"/>
              </a:rPr>
              <a:t> н.</a:t>
            </a:r>
            <a:r>
              <a:rPr lang="ru-RU" dirty="0" smtClean="0">
                <a:latin typeface="Arial Narrow" pitchFamily="34" charset="0"/>
              </a:rPr>
              <a:t>э</a:t>
            </a:r>
            <a:r>
              <a:rPr lang="en-US" dirty="0" smtClean="0">
                <a:latin typeface="Arial Narrow" pitchFamily="34" charset="0"/>
              </a:rPr>
              <a:t>. </a:t>
            </a:r>
            <a:r>
              <a:rPr lang="en-US" dirty="0" err="1" smtClean="0">
                <a:latin typeface="Arial Narrow" pitchFamily="34" charset="0"/>
              </a:rPr>
              <a:t>добавлен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кулачный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бой</a:t>
            </a:r>
            <a:r>
              <a:rPr lang="en-US" dirty="0" smtClean="0">
                <a:latin typeface="Arial Narrow" pitchFamily="34" charset="0"/>
              </a:rPr>
              <a:t>, и </a:t>
            </a:r>
            <a:r>
              <a:rPr lang="en-US" dirty="0" err="1" smtClean="0">
                <a:latin typeface="Arial Narrow" pitchFamily="34" charset="0"/>
              </a:rPr>
              <a:t>затем</a:t>
            </a:r>
            <a:r>
              <a:rPr lang="en-US" dirty="0" smtClean="0">
                <a:latin typeface="Arial Narrow" pitchFamily="34" charset="0"/>
              </a:rPr>
              <a:t> - </a:t>
            </a:r>
            <a:r>
              <a:rPr lang="en-US" dirty="0" err="1" smtClean="0">
                <a:latin typeface="Arial Narrow" pitchFamily="34" charset="0"/>
              </a:rPr>
              <a:t>состязание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колесниц</a:t>
            </a:r>
            <a:endParaRPr lang="ru-RU" dirty="0"/>
          </a:p>
        </p:txBody>
      </p:sp>
      <p:pic>
        <p:nvPicPr>
          <p:cNvPr id="11267" name="Picture 4" descr="C:\Users\Няка\Downloads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8913"/>
            <a:ext cx="71294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8223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Панкратион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4006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latin typeface="Arial Narrow" pitchFamily="34" charset="0"/>
              </a:rPr>
              <a:t>	</a:t>
            </a:r>
            <a:r>
              <a:rPr lang="en-US" sz="2800" dirty="0" err="1" smtClean="0">
                <a:latin typeface="Arial Narrow" pitchFamily="34" charset="0"/>
              </a:rPr>
              <a:t>Панкратион</a:t>
            </a:r>
            <a:r>
              <a:rPr lang="en-US" sz="2800" dirty="0" smtClean="0">
                <a:latin typeface="Arial Narrow" pitchFamily="34" charset="0"/>
              </a:rPr>
              <a:t> - </a:t>
            </a:r>
            <a:r>
              <a:rPr lang="en-US" sz="2800" dirty="0" err="1" smtClean="0">
                <a:latin typeface="Arial Narrow" pitchFamily="34" charset="0"/>
              </a:rPr>
              <a:t>это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древний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вид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борьбы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без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правил</a:t>
            </a:r>
            <a:r>
              <a:rPr lang="en-US" sz="2800" dirty="0" smtClean="0">
                <a:latin typeface="Arial Narrow" pitchFamily="34" charset="0"/>
              </a:rPr>
              <a:t>. </a:t>
            </a:r>
            <a:r>
              <a:rPr lang="en-US" sz="2800" dirty="0" err="1" smtClean="0">
                <a:latin typeface="Arial Narrow" pitchFamily="34" charset="0"/>
              </a:rPr>
              <a:t>Вернее</a:t>
            </a:r>
            <a:r>
              <a:rPr lang="en-US" sz="2800" dirty="0" smtClean="0">
                <a:latin typeface="Arial Narrow" pitchFamily="34" charset="0"/>
              </a:rPr>
              <a:t>, </a:t>
            </a:r>
            <a:r>
              <a:rPr lang="en-US" sz="2800" dirty="0" err="1" smtClean="0">
                <a:latin typeface="Arial Narrow" pitchFamily="34" charset="0"/>
              </a:rPr>
              <a:t>правила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</a:rPr>
              <a:t>было только два</a:t>
            </a:r>
            <a:r>
              <a:rPr lang="en-US" sz="2800" dirty="0" smtClean="0">
                <a:latin typeface="Arial Narrow" pitchFamily="34" charset="0"/>
              </a:rPr>
              <a:t>. </a:t>
            </a:r>
            <a:r>
              <a:rPr lang="en-US" sz="2800" dirty="0" err="1" smtClean="0">
                <a:latin typeface="Arial Narrow" pitchFamily="34" charset="0"/>
              </a:rPr>
              <a:t>Первое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запрещало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выцарапывать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противнику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глаза</a:t>
            </a:r>
            <a:r>
              <a:rPr lang="en-US" sz="2800" dirty="0" smtClean="0">
                <a:latin typeface="Arial Narrow" pitchFamily="34" charset="0"/>
              </a:rPr>
              <a:t>, </a:t>
            </a:r>
            <a:r>
              <a:rPr lang="en-US" sz="2800" dirty="0" err="1" smtClean="0">
                <a:latin typeface="Arial Narrow" pitchFamily="34" charset="0"/>
              </a:rPr>
              <a:t>второе</a:t>
            </a:r>
            <a:r>
              <a:rPr lang="en-US" sz="2800" dirty="0" smtClean="0">
                <a:latin typeface="Arial Narrow" pitchFamily="34" charset="0"/>
              </a:rPr>
              <a:t> - </a:t>
            </a:r>
            <a:r>
              <a:rPr lang="en-US" sz="2800" dirty="0" err="1" smtClean="0">
                <a:latin typeface="Arial Narrow" pitchFamily="34" charset="0"/>
              </a:rPr>
              <a:t>кусаться</a:t>
            </a:r>
            <a:r>
              <a:rPr lang="en-US" sz="2800" dirty="0" smtClean="0">
                <a:latin typeface="Arial Narrow" pitchFamily="34" charset="0"/>
              </a:rPr>
              <a:t>. </a:t>
            </a:r>
            <a:r>
              <a:rPr lang="en-US" sz="2800" dirty="0" err="1" smtClean="0">
                <a:latin typeface="Arial Narrow" pitchFamily="34" charset="0"/>
              </a:rPr>
              <a:t>Противники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просто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дрались</a:t>
            </a:r>
            <a:r>
              <a:rPr lang="en-US" sz="2800" dirty="0" smtClean="0">
                <a:latin typeface="Arial Narrow" pitchFamily="34" charset="0"/>
              </a:rPr>
              <a:t> и </a:t>
            </a:r>
            <a:r>
              <a:rPr lang="en-US" sz="2800" dirty="0" err="1" smtClean="0">
                <a:latin typeface="Arial Narrow" pitchFamily="34" charset="0"/>
              </a:rPr>
              <a:t>боролись</a:t>
            </a:r>
            <a:r>
              <a:rPr lang="en-US" sz="2800" dirty="0" smtClean="0">
                <a:latin typeface="Arial Narrow" pitchFamily="34" charset="0"/>
              </a:rPr>
              <a:t> - </a:t>
            </a:r>
            <a:r>
              <a:rPr lang="en-US" sz="2800" dirty="0" err="1" smtClean="0">
                <a:latin typeface="Arial Narrow" pitchFamily="34" charset="0"/>
              </a:rPr>
              <a:t>без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разделения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на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весовые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категории</a:t>
            </a:r>
            <a:r>
              <a:rPr lang="en-US" sz="2800" dirty="0" smtClean="0">
                <a:latin typeface="Arial Narrow" pitchFamily="34" charset="0"/>
              </a:rPr>
              <a:t>, </a:t>
            </a:r>
            <a:r>
              <a:rPr lang="en-US" sz="2800" dirty="0" err="1" smtClean="0">
                <a:latin typeface="Arial Narrow" pitchFamily="34" charset="0"/>
              </a:rPr>
              <a:t>без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раундов</a:t>
            </a:r>
            <a:r>
              <a:rPr lang="en-US" sz="2800" dirty="0" smtClean="0">
                <a:latin typeface="Arial Narrow" pitchFamily="34" charset="0"/>
              </a:rPr>
              <a:t>. </a:t>
            </a:r>
            <a:br>
              <a:rPr lang="en-US" sz="2800" dirty="0" smtClean="0">
                <a:latin typeface="Arial Narrow" pitchFamily="34" charset="0"/>
              </a:rPr>
            </a:br>
            <a:r>
              <a:rPr lang="ru-RU" sz="2800" dirty="0" smtClean="0">
                <a:latin typeface="Arial Narrow" pitchFamily="34" charset="0"/>
              </a:rPr>
              <a:t>За нарушение правил судья бил нарушителя палкой.</a:t>
            </a:r>
            <a:endParaRPr lang="ru-RU" sz="2800" dirty="0"/>
          </a:p>
        </p:txBody>
      </p:sp>
      <p:pic>
        <p:nvPicPr>
          <p:cNvPr id="12292" name="Picture 6" descr="http://t0.gstatic.com/images?q=tbn:ANd9GcSD5oYbBskQ6Ipgf0qysurmdb1I4FHRzja8ExSlOVZQBuwUCm_c9Z1SK9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292600"/>
            <a:ext cx="25193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C:\Users\Няка\Downloads\Olympics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573463"/>
            <a:ext cx="43211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217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Соревнование</vt:lpstr>
      <vt:lpstr>Презентация</vt:lpstr>
      <vt:lpstr>Презентация PowerPoint</vt:lpstr>
      <vt:lpstr>Презентация PowerPoint</vt:lpstr>
      <vt:lpstr>Мифы о возникновении игр.</vt:lpstr>
      <vt:lpstr>Мифы о возникновении игр.</vt:lpstr>
      <vt:lpstr>Греция.</vt:lpstr>
      <vt:lpstr>В Олимпийских играх принимали участие только свободные греки – мужчины.</vt:lpstr>
      <vt:lpstr>Презентация PowerPoint</vt:lpstr>
      <vt:lpstr>Презентация PowerPoint</vt:lpstr>
      <vt:lpstr>Панкратион</vt:lpstr>
      <vt:lpstr>Слава победителям!</vt:lpstr>
      <vt:lpstr>Женские спортивные игры.</vt:lpstr>
      <vt:lpstr>Игры под запретом.</vt:lpstr>
      <vt:lpstr>Основатель олимпийских игр современности.</vt:lpstr>
      <vt:lpstr>Начало игр.</vt:lpstr>
      <vt:lpstr>Презентация PowerPoint</vt:lpstr>
      <vt:lpstr>Эмблема игр.</vt:lpstr>
      <vt:lpstr>Олимпийский флаг.</vt:lpstr>
      <vt:lpstr>Олимпийский огонь</vt:lpstr>
      <vt:lpstr>Паралимпиада.</vt:lpstr>
      <vt:lpstr>Презентация PowerPoint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WORK</cp:lastModifiedBy>
  <cp:revision>6</cp:revision>
  <dcterms:created xsi:type="dcterms:W3CDTF">2013-06-02T16:09:22Z</dcterms:created>
  <dcterms:modified xsi:type="dcterms:W3CDTF">2014-02-23T13:04:22Z</dcterms:modified>
</cp:coreProperties>
</file>